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9" r:id="rId12"/>
    <p:sldId id="270" r:id="rId13"/>
    <p:sldId id="268" r:id="rId14"/>
    <p:sldId id="274" r:id="rId15"/>
    <p:sldId id="276" r:id="rId16"/>
    <p:sldId id="275" r:id="rId17"/>
    <p:sldId id="277" r:id="rId18"/>
    <p:sldId id="278" r:id="rId19"/>
    <p:sldId id="279" r:id="rId20"/>
    <p:sldId id="280" r:id="rId21"/>
    <p:sldId id="271" r:id="rId22"/>
    <p:sldId id="262" r:id="rId23"/>
    <p:sldId id="272" r:id="rId24"/>
    <p:sldId id="273" r:id="rId25"/>
    <p:sldId id="267"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0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13EF-6E22-47BF-B861-135C10A26C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C4C0F3-19CC-4017-B6DF-28793CB8C8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F4564-A6E3-4DF4-8A17-6F863AC3E40E}"/>
              </a:ext>
            </a:extLst>
          </p:cNvPr>
          <p:cNvSpPr>
            <a:spLocks noGrp="1"/>
          </p:cNvSpPr>
          <p:nvPr>
            <p:ph type="dt" sz="half" idx="10"/>
          </p:nvPr>
        </p:nvSpPr>
        <p:spPr/>
        <p:txBody>
          <a:bodyPr/>
          <a:lstStyle/>
          <a:p>
            <a:fld id="{4A16547C-1540-4F6F-8182-9790F1F23894}" type="datetimeFigureOut">
              <a:rPr lang="en-US" smtClean="0"/>
              <a:t>12/16/2020</a:t>
            </a:fld>
            <a:endParaRPr lang="en-US"/>
          </a:p>
        </p:txBody>
      </p:sp>
      <p:sp>
        <p:nvSpPr>
          <p:cNvPr id="5" name="Footer Placeholder 4">
            <a:extLst>
              <a:ext uri="{FF2B5EF4-FFF2-40B4-BE49-F238E27FC236}">
                <a16:creationId xmlns:a16="http://schemas.microsoft.com/office/drawing/2014/main" id="{36E5A72B-EE54-4522-B030-990AC4EA6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62FB7-5784-4734-BD50-7A88C52E96D1}"/>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346052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F122-4EF4-47FB-B187-E25A988850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22CBD8-D5F7-48ED-ACD9-74C3EFFB28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3C444D-4D43-4762-87ED-40B136310BC7}"/>
              </a:ext>
            </a:extLst>
          </p:cNvPr>
          <p:cNvSpPr>
            <a:spLocks noGrp="1"/>
          </p:cNvSpPr>
          <p:nvPr>
            <p:ph type="dt" sz="half" idx="10"/>
          </p:nvPr>
        </p:nvSpPr>
        <p:spPr/>
        <p:txBody>
          <a:bodyPr/>
          <a:lstStyle/>
          <a:p>
            <a:fld id="{4A16547C-1540-4F6F-8182-9790F1F23894}" type="datetimeFigureOut">
              <a:rPr lang="en-US" smtClean="0"/>
              <a:t>12/16/2020</a:t>
            </a:fld>
            <a:endParaRPr lang="en-US"/>
          </a:p>
        </p:txBody>
      </p:sp>
      <p:sp>
        <p:nvSpPr>
          <p:cNvPr id="5" name="Footer Placeholder 4">
            <a:extLst>
              <a:ext uri="{FF2B5EF4-FFF2-40B4-BE49-F238E27FC236}">
                <a16:creationId xmlns:a16="http://schemas.microsoft.com/office/drawing/2014/main" id="{AC5D5777-7C54-4354-A48E-CFD331B3A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92258-3825-4EC4-AB77-5613AAA3F4C7}"/>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3564683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29B1D4-FDE9-4FC4-B250-7F9BEDEE0D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D1E38-8793-4CF8-A475-5E5166F85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FC917-A4F1-4605-B2BF-B6C409850D2D}"/>
              </a:ext>
            </a:extLst>
          </p:cNvPr>
          <p:cNvSpPr>
            <a:spLocks noGrp="1"/>
          </p:cNvSpPr>
          <p:nvPr>
            <p:ph type="dt" sz="half" idx="10"/>
          </p:nvPr>
        </p:nvSpPr>
        <p:spPr/>
        <p:txBody>
          <a:bodyPr/>
          <a:lstStyle/>
          <a:p>
            <a:fld id="{4A16547C-1540-4F6F-8182-9790F1F23894}" type="datetimeFigureOut">
              <a:rPr lang="en-US" smtClean="0"/>
              <a:t>12/16/2020</a:t>
            </a:fld>
            <a:endParaRPr lang="en-US"/>
          </a:p>
        </p:txBody>
      </p:sp>
      <p:sp>
        <p:nvSpPr>
          <p:cNvPr id="5" name="Footer Placeholder 4">
            <a:extLst>
              <a:ext uri="{FF2B5EF4-FFF2-40B4-BE49-F238E27FC236}">
                <a16:creationId xmlns:a16="http://schemas.microsoft.com/office/drawing/2014/main" id="{659B364D-F0EB-40CC-9B2A-3163B4B39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6D5DB-002F-405F-A9DE-EC4CD8F545F6}"/>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54782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852D-266E-4B5C-BE4B-90D0CC780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482D97-7F79-4CDC-AE6D-3FFAFB37E8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6DDC3-D9FB-4249-BD5F-E2D7EC30FE5B}"/>
              </a:ext>
            </a:extLst>
          </p:cNvPr>
          <p:cNvSpPr>
            <a:spLocks noGrp="1"/>
          </p:cNvSpPr>
          <p:nvPr>
            <p:ph type="dt" sz="half" idx="10"/>
          </p:nvPr>
        </p:nvSpPr>
        <p:spPr/>
        <p:txBody>
          <a:bodyPr/>
          <a:lstStyle/>
          <a:p>
            <a:fld id="{4A16547C-1540-4F6F-8182-9790F1F23894}" type="datetimeFigureOut">
              <a:rPr lang="en-US" smtClean="0"/>
              <a:t>12/16/2020</a:t>
            </a:fld>
            <a:endParaRPr lang="en-US"/>
          </a:p>
        </p:txBody>
      </p:sp>
      <p:sp>
        <p:nvSpPr>
          <p:cNvPr id="5" name="Footer Placeholder 4">
            <a:extLst>
              <a:ext uri="{FF2B5EF4-FFF2-40B4-BE49-F238E27FC236}">
                <a16:creationId xmlns:a16="http://schemas.microsoft.com/office/drawing/2014/main" id="{6021211E-5E7C-4695-8D69-2DF5912D8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231F4-7819-4D47-B78D-C0C796CFE0C8}"/>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91202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CCA9-CF8D-435F-90EF-E7F4B5DC9B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729710-B701-484D-8608-09588FB751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1D860F-BA1E-4274-A76C-D0E3913FF266}"/>
              </a:ext>
            </a:extLst>
          </p:cNvPr>
          <p:cNvSpPr>
            <a:spLocks noGrp="1"/>
          </p:cNvSpPr>
          <p:nvPr>
            <p:ph type="dt" sz="half" idx="10"/>
          </p:nvPr>
        </p:nvSpPr>
        <p:spPr/>
        <p:txBody>
          <a:bodyPr/>
          <a:lstStyle/>
          <a:p>
            <a:fld id="{4A16547C-1540-4F6F-8182-9790F1F23894}" type="datetimeFigureOut">
              <a:rPr lang="en-US" smtClean="0"/>
              <a:t>12/16/2020</a:t>
            </a:fld>
            <a:endParaRPr lang="en-US"/>
          </a:p>
        </p:txBody>
      </p:sp>
      <p:sp>
        <p:nvSpPr>
          <p:cNvPr id="5" name="Footer Placeholder 4">
            <a:extLst>
              <a:ext uri="{FF2B5EF4-FFF2-40B4-BE49-F238E27FC236}">
                <a16:creationId xmlns:a16="http://schemas.microsoft.com/office/drawing/2014/main" id="{1D16DBF4-7C95-43D0-8A00-8D71F28CC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3627A-5E78-4F84-A14D-6A9D34C844E1}"/>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016942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675D-C63C-4F36-B604-014351F13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06ED9-3989-4871-98B3-E5855838BD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3899BF-2989-4475-B181-3DA537370A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146518-08D3-4FB3-BFA1-3528B00A24B0}"/>
              </a:ext>
            </a:extLst>
          </p:cNvPr>
          <p:cNvSpPr>
            <a:spLocks noGrp="1"/>
          </p:cNvSpPr>
          <p:nvPr>
            <p:ph type="dt" sz="half" idx="10"/>
          </p:nvPr>
        </p:nvSpPr>
        <p:spPr/>
        <p:txBody>
          <a:bodyPr/>
          <a:lstStyle/>
          <a:p>
            <a:fld id="{4A16547C-1540-4F6F-8182-9790F1F23894}" type="datetimeFigureOut">
              <a:rPr lang="en-US" smtClean="0"/>
              <a:t>12/16/2020</a:t>
            </a:fld>
            <a:endParaRPr lang="en-US"/>
          </a:p>
        </p:txBody>
      </p:sp>
      <p:sp>
        <p:nvSpPr>
          <p:cNvPr id="6" name="Footer Placeholder 5">
            <a:extLst>
              <a:ext uri="{FF2B5EF4-FFF2-40B4-BE49-F238E27FC236}">
                <a16:creationId xmlns:a16="http://schemas.microsoft.com/office/drawing/2014/main" id="{94016BD1-F260-4199-8058-D50440213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05201B-8502-43DB-84A2-7F9A06946D9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3592515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D963-B13E-4092-90B1-B3286040AD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67A117-FF49-4BA6-AB50-4BD577A800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58C5DA-3CFB-4E8F-8750-5DB1C13675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ABFF82-0F1F-4B79-A524-5C19BA9F66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A0A560-B53A-410C-89D4-5EB574DA8E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EAFD41-7129-4F47-9B94-A57AC9F78CBE}"/>
              </a:ext>
            </a:extLst>
          </p:cNvPr>
          <p:cNvSpPr>
            <a:spLocks noGrp="1"/>
          </p:cNvSpPr>
          <p:nvPr>
            <p:ph type="dt" sz="half" idx="10"/>
          </p:nvPr>
        </p:nvSpPr>
        <p:spPr/>
        <p:txBody>
          <a:bodyPr/>
          <a:lstStyle/>
          <a:p>
            <a:fld id="{4A16547C-1540-4F6F-8182-9790F1F23894}" type="datetimeFigureOut">
              <a:rPr lang="en-US" smtClean="0"/>
              <a:t>12/16/2020</a:t>
            </a:fld>
            <a:endParaRPr lang="en-US"/>
          </a:p>
        </p:txBody>
      </p:sp>
      <p:sp>
        <p:nvSpPr>
          <p:cNvPr id="8" name="Footer Placeholder 7">
            <a:extLst>
              <a:ext uri="{FF2B5EF4-FFF2-40B4-BE49-F238E27FC236}">
                <a16:creationId xmlns:a16="http://schemas.microsoft.com/office/drawing/2014/main" id="{0CA14BD8-9152-40FB-B56A-FC5422B13E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CD7B46-6F8B-40FB-8F78-20FFE9446EE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2672756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E73DA-0893-481E-906A-E44D8869D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4C098-C3AC-4B20-835F-691CEF485F91}"/>
              </a:ext>
            </a:extLst>
          </p:cNvPr>
          <p:cNvSpPr>
            <a:spLocks noGrp="1"/>
          </p:cNvSpPr>
          <p:nvPr>
            <p:ph type="dt" sz="half" idx="10"/>
          </p:nvPr>
        </p:nvSpPr>
        <p:spPr/>
        <p:txBody>
          <a:bodyPr/>
          <a:lstStyle/>
          <a:p>
            <a:fld id="{4A16547C-1540-4F6F-8182-9790F1F23894}" type="datetimeFigureOut">
              <a:rPr lang="en-US" smtClean="0"/>
              <a:t>12/16/2020</a:t>
            </a:fld>
            <a:endParaRPr lang="en-US"/>
          </a:p>
        </p:txBody>
      </p:sp>
      <p:sp>
        <p:nvSpPr>
          <p:cNvPr id="4" name="Footer Placeholder 3">
            <a:extLst>
              <a:ext uri="{FF2B5EF4-FFF2-40B4-BE49-F238E27FC236}">
                <a16:creationId xmlns:a16="http://schemas.microsoft.com/office/drawing/2014/main" id="{25F250E4-5D57-41EE-91C5-E14282BD53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79B638-8455-46AB-9909-753E5E3875F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265825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C2733-22FD-4BF3-8100-2EC3E6AD65E9}"/>
              </a:ext>
            </a:extLst>
          </p:cNvPr>
          <p:cNvSpPr>
            <a:spLocks noGrp="1"/>
          </p:cNvSpPr>
          <p:nvPr>
            <p:ph type="dt" sz="half" idx="10"/>
          </p:nvPr>
        </p:nvSpPr>
        <p:spPr/>
        <p:txBody>
          <a:bodyPr/>
          <a:lstStyle/>
          <a:p>
            <a:fld id="{4A16547C-1540-4F6F-8182-9790F1F23894}" type="datetimeFigureOut">
              <a:rPr lang="en-US" smtClean="0"/>
              <a:t>12/16/2020</a:t>
            </a:fld>
            <a:endParaRPr lang="en-US"/>
          </a:p>
        </p:txBody>
      </p:sp>
      <p:sp>
        <p:nvSpPr>
          <p:cNvPr id="3" name="Footer Placeholder 2">
            <a:extLst>
              <a:ext uri="{FF2B5EF4-FFF2-40B4-BE49-F238E27FC236}">
                <a16:creationId xmlns:a16="http://schemas.microsoft.com/office/drawing/2014/main" id="{FB826BDD-C79C-4300-A5EF-59F301A617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0AE81E-468A-4F00-B13B-1B62EB439B9D}"/>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256020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25550-C0BD-419E-9226-27D18FC34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573494-A5FE-4AFD-B92C-A11786B5F3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8290DC-30B4-44CE-B2D0-EC51DA5763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48C23-F0D8-482D-AB19-B3C8F1808ABC}"/>
              </a:ext>
            </a:extLst>
          </p:cNvPr>
          <p:cNvSpPr>
            <a:spLocks noGrp="1"/>
          </p:cNvSpPr>
          <p:nvPr>
            <p:ph type="dt" sz="half" idx="10"/>
          </p:nvPr>
        </p:nvSpPr>
        <p:spPr/>
        <p:txBody>
          <a:bodyPr/>
          <a:lstStyle/>
          <a:p>
            <a:fld id="{4A16547C-1540-4F6F-8182-9790F1F23894}" type="datetimeFigureOut">
              <a:rPr lang="en-US" smtClean="0"/>
              <a:t>12/16/2020</a:t>
            </a:fld>
            <a:endParaRPr lang="en-US"/>
          </a:p>
        </p:txBody>
      </p:sp>
      <p:sp>
        <p:nvSpPr>
          <p:cNvPr id="6" name="Footer Placeholder 5">
            <a:extLst>
              <a:ext uri="{FF2B5EF4-FFF2-40B4-BE49-F238E27FC236}">
                <a16:creationId xmlns:a16="http://schemas.microsoft.com/office/drawing/2014/main" id="{F4CD646B-93A2-40A9-9F59-8548A51FB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BE1E8C-FBFE-484E-BF6A-28982A3C08B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583944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7CF7-9BC2-415F-AB47-5F7A73053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C2F388-5107-4733-8503-B2621CD54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CC9FDD-D7BB-4EED-9F16-5E4036EF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541BD3-258A-414F-9F02-F08AD508F133}"/>
              </a:ext>
            </a:extLst>
          </p:cNvPr>
          <p:cNvSpPr>
            <a:spLocks noGrp="1"/>
          </p:cNvSpPr>
          <p:nvPr>
            <p:ph type="dt" sz="half" idx="10"/>
          </p:nvPr>
        </p:nvSpPr>
        <p:spPr/>
        <p:txBody>
          <a:bodyPr/>
          <a:lstStyle/>
          <a:p>
            <a:fld id="{4A16547C-1540-4F6F-8182-9790F1F23894}" type="datetimeFigureOut">
              <a:rPr lang="en-US" smtClean="0"/>
              <a:t>12/16/2020</a:t>
            </a:fld>
            <a:endParaRPr lang="en-US"/>
          </a:p>
        </p:txBody>
      </p:sp>
      <p:sp>
        <p:nvSpPr>
          <p:cNvPr id="6" name="Footer Placeholder 5">
            <a:extLst>
              <a:ext uri="{FF2B5EF4-FFF2-40B4-BE49-F238E27FC236}">
                <a16:creationId xmlns:a16="http://schemas.microsoft.com/office/drawing/2014/main" id="{EFF9BB3D-4ED7-4B67-B872-579BF3362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7A0C1-4141-473B-84C7-EB0739D7A7D2}"/>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617672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BA6673-B9BE-4963-A894-BB0798841F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FE40BE-DD25-47BF-8D2C-3396D4A709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5EAEC-3FF1-4E08-848E-E97E0C9EB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6547C-1540-4F6F-8182-9790F1F23894}" type="datetimeFigureOut">
              <a:rPr lang="en-US" smtClean="0"/>
              <a:t>12/16/2020</a:t>
            </a:fld>
            <a:endParaRPr lang="en-US"/>
          </a:p>
        </p:txBody>
      </p:sp>
      <p:sp>
        <p:nvSpPr>
          <p:cNvPr id="5" name="Footer Placeholder 4">
            <a:extLst>
              <a:ext uri="{FF2B5EF4-FFF2-40B4-BE49-F238E27FC236}">
                <a16:creationId xmlns:a16="http://schemas.microsoft.com/office/drawing/2014/main" id="{48519CBC-3F3A-4C77-B882-52CE011169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2D1D89-9428-4B48-A8FF-77D8ADA7D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77E28B-9ADB-4E5A-87A1-535B414235FC}" type="slidenum">
              <a:rPr lang="en-US" smtClean="0"/>
              <a:t>‹#›</a:t>
            </a:fld>
            <a:endParaRPr lang="en-US"/>
          </a:p>
        </p:txBody>
      </p:sp>
    </p:spTree>
    <p:extLst>
      <p:ext uri="{BB962C8B-B14F-4D97-AF65-F5344CB8AC3E}">
        <p14:creationId xmlns:p14="http://schemas.microsoft.com/office/powerpoint/2010/main" val="2315331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arxiv.org/abs/1511.06434" TargetMode="Externa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doi.org/10.1109/ACCESS.2020.297898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arxiv.org/abs/1803.08467" TargetMode="Externa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2" Type="http://schemas.openxmlformats.org/officeDocument/2006/relationships/hyperlink" Target="https://machinelearningmastery.com/impressive-applications-of-generative-adversarial-networks/"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hyperlink" Target="https://github.com/kvpratama/gan/tree/master/pokemon" TargetMode="External"/><Relationship Id="rId5" Type="http://schemas.openxmlformats.org/officeDocument/2006/relationships/hyperlink" Target="https://github.com/moxiegushi/pokeGAN" TargetMode="External"/><Relationship Id="rId4" Type="http://schemas.openxmlformats.org/officeDocument/2006/relationships/hyperlink" Target="https://arxiv.org/abs/1708.05509"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1612.03242" TargetMode="External"/><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s://arxiv.org/abs/1703.06412" TargetMode="External"/><Relationship Id="rId4" Type="http://schemas.openxmlformats.org/officeDocument/2006/relationships/hyperlink" Target="https://arxiv.org/abs/1605.05396"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1711.11585"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hyperlink" Target="https://arxiv.org/abs/1611.06355" TargetMode="External"/><Relationship Id="rId4" Type="http://schemas.openxmlformats.org/officeDocument/2006/relationships/hyperlink" Target="https://ieeexplore.ieee.org/document/829665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609.02612" TargetMode="External"/><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Swarm_intelligence" TargetMode="External"/><Relationship Id="rId3" Type="http://schemas.openxmlformats.org/officeDocument/2006/relationships/image" Target="../media/image26.png"/><Relationship Id="rId7" Type="http://schemas.openxmlformats.org/officeDocument/2006/relationships/hyperlink" Target="https://en.wikipedia.org/wiki/Social_simulation"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en.wikipedia.org/wiki/Complex_systems" TargetMode="External"/><Relationship Id="rId5" Type="http://schemas.openxmlformats.org/officeDocument/2006/relationships/hyperlink" Target="https://en.wikipedia.org/wiki/Evolutionary_computation" TargetMode="External"/><Relationship Id="rId4" Type="http://schemas.openxmlformats.org/officeDocument/2006/relationships/hyperlink" Target="https://en.wikipedia.org/wiki/Game_theory"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ataisutopia.com/blog/discremenet-generative-model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ataisutopia.com/blog/discremenet-generative-model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ataisutopia.com/blog/discremenet-generative-model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1406.2661"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4662F7-524D-41BF-BE79-D5B7C017DD8F}"/>
              </a:ext>
            </a:extLst>
          </p:cNvPr>
          <p:cNvPicPr>
            <a:picLocks noChangeAspect="1"/>
          </p:cNvPicPr>
          <p:nvPr/>
        </p:nvPicPr>
        <p:blipFill rotWithShape="1">
          <a:blip r:embed="rId2">
            <a:alphaModFix/>
          </a:blip>
          <a:srcRect r="7110"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77C3B6-75B0-45F4-933C-F91ECE02322C}"/>
              </a:ext>
            </a:extLst>
          </p:cNvPr>
          <p:cNvSpPr>
            <a:spLocks noGrp="1"/>
          </p:cNvSpPr>
          <p:nvPr>
            <p:ph type="ctrTitle"/>
          </p:nvPr>
        </p:nvSpPr>
        <p:spPr>
          <a:xfrm>
            <a:off x="969264" y="5154168"/>
            <a:ext cx="6973204" cy="1261872"/>
          </a:xfrm>
        </p:spPr>
        <p:txBody>
          <a:bodyPr anchor="ctr">
            <a:normAutofit fontScale="90000"/>
          </a:bodyPr>
          <a:lstStyle/>
          <a:p>
            <a:pPr algn="l"/>
            <a:r>
              <a:rPr lang="en-US" sz="4800" dirty="0">
                <a:solidFill>
                  <a:schemeClr val="tx1">
                    <a:lumMod val="85000"/>
                    <a:lumOff val="15000"/>
                  </a:schemeClr>
                </a:solidFill>
              </a:rPr>
              <a:t>GAN and Generative Models</a:t>
            </a:r>
          </a:p>
        </p:txBody>
      </p:sp>
      <p:sp>
        <p:nvSpPr>
          <p:cNvPr id="3" name="Subtitle 2">
            <a:extLst>
              <a:ext uri="{FF2B5EF4-FFF2-40B4-BE49-F238E27FC236}">
                <a16:creationId xmlns:a16="http://schemas.microsoft.com/office/drawing/2014/main" id="{461F836A-642C-45F2-B4F7-5378CBFDD72E}"/>
              </a:ext>
            </a:extLst>
          </p:cNvPr>
          <p:cNvSpPr>
            <a:spLocks noGrp="1"/>
          </p:cNvSpPr>
          <p:nvPr>
            <p:ph type="subTitle" idx="1"/>
          </p:nvPr>
        </p:nvSpPr>
        <p:spPr>
          <a:xfrm>
            <a:off x="8458200" y="5154168"/>
            <a:ext cx="2892986" cy="1261872"/>
          </a:xfrm>
        </p:spPr>
        <p:txBody>
          <a:bodyPr anchor="ctr">
            <a:normAutofit/>
          </a:bodyPr>
          <a:lstStyle/>
          <a:p>
            <a:pPr algn="l"/>
            <a:r>
              <a:rPr lang="en-US" sz="2000" dirty="0">
                <a:solidFill>
                  <a:schemeClr val="tx2"/>
                </a:solidFill>
              </a:rPr>
              <a:t>2020.12.18</a:t>
            </a:r>
          </a:p>
        </p:txBody>
      </p:sp>
      <p:cxnSp>
        <p:nvCxnSpPr>
          <p:cNvPr id="11" name="Straight Connector 10">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4488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Representation Learning</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solidFill>
                  <a:srgbClr val="000000"/>
                </a:solidFill>
                <a:latin typeface="Lucida Grande"/>
              </a:rPr>
              <a:t>D</a:t>
            </a:r>
            <a:r>
              <a:rPr lang="en-US" b="0" i="0" dirty="0">
                <a:solidFill>
                  <a:srgbClr val="000000"/>
                </a:solidFill>
                <a:effectLst/>
                <a:latin typeface="Lucida Grande"/>
              </a:rPr>
              <a:t>eep </a:t>
            </a:r>
            <a:r>
              <a:rPr lang="en-US" dirty="0">
                <a:solidFill>
                  <a:srgbClr val="000000"/>
                </a:solidFill>
                <a:latin typeface="Lucida Grande"/>
              </a:rPr>
              <a:t>C</a:t>
            </a:r>
            <a:r>
              <a:rPr lang="en-US" b="0" i="0" dirty="0">
                <a:solidFill>
                  <a:srgbClr val="000000"/>
                </a:solidFill>
                <a:effectLst/>
                <a:latin typeface="Lucida Grande"/>
              </a:rPr>
              <a:t>onvolutional </a:t>
            </a:r>
            <a:r>
              <a:rPr lang="en-US" dirty="0">
                <a:solidFill>
                  <a:srgbClr val="000000"/>
                </a:solidFill>
                <a:latin typeface="Lucida Grande"/>
              </a:rPr>
              <a:t>G</a:t>
            </a:r>
            <a:r>
              <a:rPr lang="en-US" b="0" i="0" dirty="0">
                <a:solidFill>
                  <a:srgbClr val="000000"/>
                </a:solidFill>
                <a:effectLst/>
                <a:latin typeface="Lucida Grande"/>
              </a:rPr>
              <a:t>enerative </a:t>
            </a:r>
            <a:r>
              <a:rPr lang="en-US" dirty="0">
                <a:solidFill>
                  <a:srgbClr val="000000"/>
                </a:solidFill>
                <a:latin typeface="Lucida Grande"/>
              </a:rPr>
              <a:t>A</a:t>
            </a:r>
            <a:r>
              <a:rPr lang="en-US" b="0" i="0" dirty="0">
                <a:solidFill>
                  <a:srgbClr val="000000"/>
                </a:solidFill>
                <a:effectLst/>
                <a:latin typeface="Lucida Grande"/>
              </a:rPr>
              <a:t>dversarial </a:t>
            </a:r>
            <a:r>
              <a:rPr lang="en-US" dirty="0">
                <a:solidFill>
                  <a:srgbClr val="000000"/>
                </a:solidFill>
                <a:latin typeface="Lucida Grande"/>
              </a:rPr>
              <a:t>N</a:t>
            </a:r>
            <a:r>
              <a:rPr lang="en-US" b="0" i="0" dirty="0">
                <a:solidFill>
                  <a:srgbClr val="000000"/>
                </a:solidFill>
                <a:effectLst/>
                <a:latin typeface="Lucida Grande"/>
              </a:rPr>
              <a:t>etworks (</a:t>
            </a:r>
            <a:r>
              <a:rPr lang="en-US" dirty="0"/>
              <a:t>DCGANs, Radford, et al., 2016)</a:t>
            </a:r>
          </a:p>
          <a:p>
            <a:endParaRPr lang="en-US" dirty="0"/>
          </a:p>
          <a:p>
            <a:endParaRPr lang="en-US" dirty="0"/>
          </a:p>
        </p:txBody>
      </p:sp>
      <p:sp>
        <p:nvSpPr>
          <p:cNvPr id="5" name="TextBox 4">
            <a:extLst>
              <a:ext uri="{FF2B5EF4-FFF2-40B4-BE49-F238E27FC236}">
                <a16:creationId xmlns:a16="http://schemas.microsoft.com/office/drawing/2014/main" id="{95944755-EE06-4D00-9E98-EA96EB791CC1}"/>
              </a:ext>
            </a:extLst>
          </p:cNvPr>
          <p:cNvSpPr txBox="1"/>
          <p:nvPr/>
        </p:nvSpPr>
        <p:spPr>
          <a:xfrm>
            <a:off x="838200" y="5853797"/>
            <a:ext cx="10515600" cy="646331"/>
          </a:xfrm>
          <a:prstGeom prst="rect">
            <a:avLst/>
          </a:prstGeom>
          <a:noFill/>
        </p:spPr>
        <p:txBody>
          <a:bodyPr wrap="square">
            <a:spAutoFit/>
          </a:bodyPr>
          <a:lstStyle/>
          <a:p>
            <a:r>
              <a:rPr lang="en-US" dirty="0">
                <a:effectLst/>
              </a:rPr>
              <a:t>Radford, A., Metz, L., &amp; </a:t>
            </a:r>
            <a:r>
              <a:rPr lang="en-US" dirty="0" err="1">
                <a:effectLst/>
              </a:rPr>
              <a:t>Chintala</a:t>
            </a:r>
            <a:r>
              <a:rPr lang="en-US" dirty="0">
                <a:effectLst/>
              </a:rPr>
              <a:t>, S. (2016). Unsupervised Representation Learning with Deep Convolutional Generative Adversarial Networks. </a:t>
            </a:r>
            <a:r>
              <a:rPr lang="en-US" i="1" dirty="0">
                <a:effectLst/>
              </a:rPr>
              <a:t>ArXiv:1511.06434 [Cs]</a:t>
            </a:r>
            <a:r>
              <a:rPr lang="en-US" dirty="0">
                <a:effectLst/>
              </a:rPr>
              <a:t>. </a:t>
            </a:r>
            <a:r>
              <a:rPr lang="en-US" dirty="0">
                <a:effectLst/>
                <a:hlinkClick r:id="rId2"/>
              </a:rPr>
              <a:t>http://arxiv.org/abs/1511.06434</a:t>
            </a:r>
            <a:endParaRPr lang="en-US" dirty="0">
              <a:effectLst/>
            </a:endParaRPr>
          </a:p>
        </p:txBody>
      </p:sp>
      <p:pic>
        <p:nvPicPr>
          <p:cNvPr id="7" name="Picture 6">
            <a:extLst>
              <a:ext uri="{FF2B5EF4-FFF2-40B4-BE49-F238E27FC236}">
                <a16:creationId xmlns:a16="http://schemas.microsoft.com/office/drawing/2014/main" id="{964F0C66-87C8-4807-BDEC-7E40554562C1}"/>
              </a:ext>
            </a:extLst>
          </p:cNvPr>
          <p:cNvPicPr>
            <a:picLocks noChangeAspect="1"/>
          </p:cNvPicPr>
          <p:nvPr/>
        </p:nvPicPr>
        <p:blipFill>
          <a:blip r:embed="rId3"/>
          <a:stretch>
            <a:fillRect/>
          </a:stretch>
        </p:blipFill>
        <p:spPr>
          <a:xfrm>
            <a:off x="350191" y="2820676"/>
            <a:ext cx="5654301" cy="2898184"/>
          </a:xfrm>
          <a:prstGeom prst="rect">
            <a:avLst/>
          </a:prstGeom>
        </p:spPr>
      </p:pic>
      <p:pic>
        <p:nvPicPr>
          <p:cNvPr id="9" name="Picture 8">
            <a:extLst>
              <a:ext uri="{FF2B5EF4-FFF2-40B4-BE49-F238E27FC236}">
                <a16:creationId xmlns:a16="http://schemas.microsoft.com/office/drawing/2014/main" id="{BA1C84BF-CFA1-453B-8698-1D73846348DB}"/>
              </a:ext>
            </a:extLst>
          </p:cNvPr>
          <p:cNvPicPr>
            <a:picLocks noChangeAspect="1"/>
          </p:cNvPicPr>
          <p:nvPr/>
        </p:nvPicPr>
        <p:blipFill>
          <a:blip r:embed="rId4"/>
          <a:stretch>
            <a:fillRect/>
          </a:stretch>
        </p:blipFill>
        <p:spPr>
          <a:xfrm>
            <a:off x="6187510" y="2866140"/>
            <a:ext cx="5222404" cy="2664492"/>
          </a:xfrm>
          <a:prstGeom prst="rect">
            <a:avLst/>
          </a:prstGeom>
        </p:spPr>
      </p:pic>
    </p:spTree>
    <p:extLst>
      <p:ext uri="{BB962C8B-B14F-4D97-AF65-F5344CB8AC3E}">
        <p14:creationId xmlns:p14="http://schemas.microsoft.com/office/powerpoint/2010/main" val="279334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Representation Learning</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t>Identifying tiny objects with extremely low resolution</a:t>
            </a:r>
          </a:p>
        </p:txBody>
      </p:sp>
      <p:sp>
        <p:nvSpPr>
          <p:cNvPr id="6" name="TextBox 5">
            <a:extLst>
              <a:ext uri="{FF2B5EF4-FFF2-40B4-BE49-F238E27FC236}">
                <a16:creationId xmlns:a16="http://schemas.microsoft.com/office/drawing/2014/main" id="{215B0DD3-98FA-4C9B-BAF0-9AB2ED6232C6}"/>
              </a:ext>
            </a:extLst>
          </p:cNvPr>
          <p:cNvSpPr txBox="1"/>
          <p:nvPr/>
        </p:nvSpPr>
        <p:spPr>
          <a:xfrm>
            <a:off x="838200" y="6176963"/>
            <a:ext cx="10515600" cy="461665"/>
          </a:xfrm>
          <a:prstGeom prst="rect">
            <a:avLst/>
          </a:prstGeom>
          <a:noFill/>
        </p:spPr>
        <p:txBody>
          <a:bodyPr wrap="square">
            <a:spAutoFit/>
          </a:bodyPr>
          <a:lstStyle/>
          <a:p>
            <a:r>
              <a:rPr lang="en-US" sz="1200" dirty="0">
                <a:effectLst/>
              </a:rPr>
              <a:t>Xi, Y., Zheng, J., Jia, W., He, X., Li, H., Ren, Z., &amp; Lam, K. (2020). See Clearly in the Distance: Representation Learning GAN for Low Resolution Object Recognition. </a:t>
            </a:r>
            <a:r>
              <a:rPr lang="en-US" sz="1200" i="1" dirty="0">
                <a:effectLst/>
              </a:rPr>
              <a:t>IEEE Access</a:t>
            </a:r>
            <a:r>
              <a:rPr lang="en-US" sz="1200" dirty="0">
                <a:effectLst/>
              </a:rPr>
              <a:t>, </a:t>
            </a:r>
            <a:r>
              <a:rPr lang="en-US" sz="1200" i="1" dirty="0">
                <a:effectLst/>
              </a:rPr>
              <a:t>8</a:t>
            </a:r>
            <a:r>
              <a:rPr lang="en-US" sz="1200" dirty="0">
                <a:effectLst/>
              </a:rPr>
              <a:t>, 53203–53214. </a:t>
            </a:r>
            <a:r>
              <a:rPr lang="en-US" sz="1200" dirty="0">
                <a:effectLst/>
                <a:hlinkClick r:id="rId2"/>
              </a:rPr>
              <a:t>https://doi.org/10.1109/ACCESS.2020.2978980</a:t>
            </a:r>
            <a:endParaRPr lang="en-US" sz="1200" dirty="0">
              <a:effectLst/>
            </a:endParaRPr>
          </a:p>
        </p:txBody>
      </p:sp>
      <p:pic>
        <p:nvPicPr>
          <p:cNvPr id="1026" name="Picture 2" descr="Details of the proposed RL-GAN. The context enclosed by the blue dotted lines is a standard CNN for object recognition. (a) The residual feature generator is a deep residual network, which takes the features from lower-level layers as input and learns the residual feature between HR and LR images in feature representations. (b) The feature discriminator takes the features of the enhanced representation (fake samples) of LR images and feature of HR images (real samples) as inputs and tries to differentiate them.">
            <a:extLst>
              <a:ext uri="{FF2B5EF4-FFF2-40B4-BE49-F238E27FC236}">
                <a16:creationId xmlns:a16="http://schemas.microsoft.com/office/drawing/2014/main" id="{5EC0C1A7-B09B-4C8A-BF1E-0C649771B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589" y="2305258"/>
            <a:ext cx="8636821" cy="386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879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Representation Learning</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solidFill>
                  <a:srgbClr val="000000"/>
                </a:solidFill>
                <a:latin typeface="Lucida Grande"/>
              </a:rPr>
              <a:t>BSD-GAN: Branched Generative Adversarial Network for Scale-Disentangled Representation Learning</a:t>
            </a:r>
            <a:endParaRPr lang="en-US" dirty="0"/>
          </a:p>
          <a:p>
            <a:endParaRPr lang="en-US" dirty="0"/>
          </a:p>
        </p:txBody>
      </p:sp>
      <p:sp>
        <p:nvSpPr>
          <p:cNvPr id="6" name="TextBox 5">
            <a:extLst>
              <a:ext uri="{FF2B5EF4-FFF2-40B4-BE49-F238E27FC236}">
                <a16:creationId xmlns:a16="http://schemas.microsoft.com/office/drawing/2014/main" id="{8221C6EE-1847-46D0-A2C7-425255A8F1DB}"/>
              </a:ext>
            </a:extLst>
          </p:cNvPr>
          <p:cNvSpPr txBox="1"/>
          <p:nvPr/>
        </p:nvSpPr>
        <p:spPr>
          <a:xfrm>
            <a:off x="838200" y="5569545"/>
            <a:ext cx="10515600" cy="923330"/>
          </a:xfrm>
          <a:prstGeom prst="rect">
            <a:avLst/>
          </a:prstGeom>
          <a:noFill/>
        </p:spPr>
        <p:txBody>
          <a:bodyPr wrap="square">
            <a:spAutoFit/>
          </a:bodyPr>
          <a:lstStyle/>
          <a:p>
            <a:r>
              <a:rPr lang="en-US" dirty="0">
                <a:effectLst/>
              </a:rPr>
              <a:t>Yi, Z., Chen, Z., Cai, H., Mao, W., Gong, M., &amp; Zhang, H. (2020). BSD-GAN: Branched Generative Adversarial Network for Scale-Disentangled Representation Learning and Image Synthesis. </a:t>
            </a:r>
            <a:r>
              <a:rPr lang="en-US" i="1" dirty="0">
                <a:effectLst/>
              </a:rPr>
              <a:t>ArXiv:1803.08467 [Cs]</a:t>
            </a:r>
            <a:r>
              <a:rPr lang="en-US" dirty="0">
                <a:effectLst/>
              </a:rPr>
              <a:t>. </a:t>
            </a:r>
            <a:r>
              <a:rPr lang="en-US" dirty="0">
                <a:effectLst/>
                <a:hlinkClick r:id="rId2"/>
              </a:rPr>
              <a:t>http://arxiv.org/abs/1803.08467</a:t>
            </a:r>
            <a:endParaRPr lang="en-US" dirty="0">
              <a:effectLst/>
            </a:endParaRPr>
          </a:p>
        </p:txBody>
      </p:sp>
      <p:pic>
        <p:nvPicPr>
          <p:cNvPr id="7" name="Picture 6">
            <a:extLst>
              <a:ext uri="{FF2B5EF4-FFF2-40B4-BE49-F238E27FC236}">
                <a16:creationId xmlns:a16="http://schemas.microsoft.com/office/drawing/2014/main" id="{82E12D80-ADF1-4268-8E5F-9FC7510922AE}"/>
              </a:ext>
            </a:extLst>
          </p:cNvPr>
          <p:cNvPicPr>
            <a:picLocks noChangeAspect="1"/>
          </p:cNvPicPr>
          <p:nvPr/>
        </p:nvPicPr>
        <p:blipFill>
          <a:blip r:embed="rId3"/>
          <a:stretch>
            <a:fillRect/>
          </a:stretch>
        </p:blipFill>
        <p:spPr>
          <a:xfrm>
            <a:off x="838200" y="2765822"/>
            <a:ext cx="4906586" cy="2668785"/>
          </a:xfrm>
          <a:prstGeom prst="rect">
            <a:avLst/>
          </a:prstGeom>
        </p:spPr>
      </p:pic>
      <p:pic>
        <p:nvPicPr>
          <p:cNvPr id="9" name="Picture 8">
            <a:extLst>
              <a:ext uri="{FF2B5EF4-FFF2-40B4-BE49-F238E27FC236}">
                <a16:creationId xmlns:a16="http://schemas.microsoft.com/office/drawing/2014/main" id="{843F5E25-BBFD-4896-AAC4-014AA69F877A}"/>
              </a:ext>
            </a:extLst>
          </p:cNvPr>
          <p:cNvPicPr>
            <a:picLocks noChangeAspect="1"/>
          </p:cNvPicPr>
          <p:nvPr/>
        </p:nvPicPr>
        <p:blipFill>
          <a:blip r:embed="rId4"/>
          <a:stretch>
            <a:fillRect/>
          </a:stretch>
        </p:blipFill>
        <p:spPr>
          <a:xfrm>
            <a:off x="6447216" y="2739682"/>
            <a:ext cx="4281341" cy="2721063"/>
          </a:xfrm>
          <a:prstGeom prst="rect">
            <a:avLst/>
          </a:prstGeom>
        </p:spPr>
      </p:pic>
    </p:spTree>
    <p:extLst>
      <p:ext uri="{BB962C8B-B14F-4D97-AF65-F5344CB8AC3E}">
        <p14:creationId xmlns:p14="http://schemas.microsoft.com/office/powerpoint/2010/main" val="161976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sz="half" idx="1"/>
          </p:nvPr>
        </p:nvSpPr>
        <p:spPr/>
        <p:txBody>
          <a:bodyPr>
            <a:normAutofit fontScale="92500" lnSpcReduction="20000"/>
          </a:bodyPr>
          <a:lstStyle/>
          <a:p>
            <a:r>
              <a:rPr lang="en-US" dirty="0"/>
              <a:t>Generate Examples for Image Datasets</a:t>
            </a:r>
          </a:p>
          <a:p>
            <a:r>
              <a:rPr lang="en-US" dirty="0"/>
              <a:t>Generate Human Faces</a:t>
            </a:r>
          </a:p>
          <a:p>
            <a:r>
              <a:rPr lang="en-US" dirty="0"/>
              <a:t>Generate Realistic Photographs</a:t>
            </a:r>
          </a:p>
          <a:p>
            <a:r>
              <a:rPr lang="en-US" dirty="0"/>
              <a:t>Generate Cartoon Characters</a:t>
            </a:r>
          </a:p>
          <a:p>
            <a:r>
              <a:rPr lang="en-US" dirty="0"/>
              <a:t>Image-to-Image Translation</a:t>
            </a:r>
          </a:p>
          <a:p>
            <a:r>
              <a:rPr lang="en-US" dirty="0"/>
              <a:t>Text-to-Image Translation</a:t>
            </a:r>
          </a:p>
          <a:p>
            <a:r>
              <a:rPr lang="en-US" dirty="0"/>
              <a:t>Semantic-Image-to-Photo Translation</a:t>
            </a:r>
          </a:p>
          <a:p>
            <a:r>
              <a:rPr lang="en-US" dirty="0"/>
              <a:t>Face Frontal View Generation</a:t>
            </a:r>
          </a:p>
          <a:p>
            <a:r>
              <a:rPr lang="en-US" dirty="0"/>
              <a:t>Generate New Human Poses</a:t>
            </a:r>
          </a:p>
        </p:txBody>
      </p:sp>
      <p:sp>
        <p:nvSpPr>
          <p:cNvPr id="6" name="Content Placeholder 5">
            <a:extLst>
              <a:ext uri="{FF2B5EF4-FFF2-40B4-BE49-F238E27FC236}">
                <a16:creationId xmlns:a16="http://schemas.microsoft.com/office/drawing/2014/main" id="{E13486DB-64BA-48FE-A69F-E9A3D6C173F6}"/>
              </a:ext>
            </a:extLst>
          </p:cNvPr>
          <p:cNvSpPr>
            <a:spLocks noGrp="1"/>
          </p:cNvSpPr>
          <p:nvPr>
            <p:ph sz="half" idx="2"/>
          </p:nvPr>
        </p:nvSpPr>
        <p:spPr/>
        <p:txBody>
          <a:bodyPr>
            <a:normAutofit fontScale="92500" lnSpcReduction="20000"/>
          </a:bodyPr>
          <a:lstStyle/>
          <a:p>
            <a:r>
              <a:rPr lang="en-US" dirty="0"/>
              <a:t>Photos to Emojis</a:t>
            </a:r>
          </a:p>
          <a:p>
            <a:r>
              <a:rPr lang="en-US" dirty="0"/>
              <a:t>Photograph Editing</a:t>
            </a:r>
          </a:p>
          <a:p>
            <a:r>
              <a:rPr lang="en-US" dirty="0"/>
              <a:t>Face Aging</a:t>
            </a:r>
          </a:p>
          <a:p>
            <a:r>
              <a:rPr lang="en-US" dirty="0"/>
              <a:t>Photo Blending</a:t>
            </a:r>
          </a:p>
          <a:p>
            <a:r>
              <a:rPr lang="en-US" dirty="0"/>
              <a:t>Super Resolution</a:t>
            </a:r>
          </a:p>
          <a:p>
            <a:r>
              <a:rPr lang="en-US" dirty="0"/>
              <a:t>Photo Inpainting</a:t>
            </a:r>
          </a:p>
          <a:p>
            <a:r>
              <a:rPr lang="en-US" dirty="0"/>
              <a:t>Clothing Translation</a:t>
            </a:r>
          </a:p>
          <a:p>
            <a:r>
              <a:rPr lang="en-US" dirty="0"/>
              <a:t>Video Prediction</a:t>
            </a:r>
          </a:p>
          <a:p>
            <a:r>
              <a:rPr lang="en-US" dirty="0"/>
              <a:t>3D Object Generation</a:t>
            </a:r>
          </a:p>
          <a:p>
            <a:endParaRPr lang="en-US" dirty="0"/>
          </a:p>
        </p:txBody>
      </p:sp>
      <p:sp>
        <p:nvSpPr>
          <p:cNvPr id="5" name="TextBox 4">
            <a:extLst>
              <a:ext uri="{FF2B5EF4-FFF2-40B4-BE49-F238E27FC236}">
                <a16:creationId xmlns:a16="http://schemas.microsoft.com/office/drawing/2014/main" id="{3BA6551D-BDF7-4474-871C-51ECD6DB1492}"/>
              </a:ext>
            </a:extLst>
          </p:cNvPr>
          <p:cNvSpPr txBox="1"/>
          <p:nvPr/>
        </p:nvSpPr>
        <p:spPr>
          <a:xfrm>
            <a:off x="2183390" y="5992297"/>
            <a:ext cx="7977620" cy="369332"/>
          </a:xfrm>
          <a:prstGeom prst="rect">
            <a:avLst/>
          </a:prstGeom>
          <a:noFill/>
        </p:spPr>
        <p:txBody>
          <a:bodyPr wrap="square">
            <a:spAutoFit/>
          </a:bodyPr>
          <a:lstStyle/>
          <a:p>
            <a:pPr algn="l" fontAlgn="base"/>
            <a:r>
              <a:rPr lang="en-US" b="1" dirty="0">
                <a:solidFill>
                  <a:srgbClr val="222222"/>
                </a:solidFill>
                <a:effectLst/>
                <a:latin typeface="Helvetica Neue"/>
                <a:hlinkClick r:id="rId2"/>
              </a:rPr>
              <a:t>18 Impressive Applications of Generative Adversarial Networks (GANs)</a:t>
            </a:r>
            <a:endParaRPr lang="en-US" b="1" dirty="0">
              <a:solidFill>
                <a:srgbClr val="222222"/>
              </a:solidFill>
              <a:effectLst/>
              <a:latin typeface="Helvetica Neue"/>
            </a:endParaRPr>
          </a:p>
        </p:txBody>
      </p:sp>
    </p:spTree>
    <p:extLst>
      <p:ext uri="{BB962C8B-B14F-4D97-AF65-F5344CB8AC3E}">
        <p14:creationId xmlns:p14="http://schemas.microsoft.com/office/powerpoint/2010/main" val="273241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838200" y="1690688"/>
            <a:ext cx="3848100" cy="369332"/>
          </a:xfrm>
          <a:prstGeom prst="rect">
            <a:avLst/>
          </a:prstGeom>
          <a:noFill/>
        </p:spPr>
        <p:txBody>
          <a:bodyPr wrap="square">
            <a:spAutoFit/>
          </a:bodyPr>
          <a:lstStyle/>
          <a:p>
            <a:pPr algn="l" fontAlgn="base"/>
            <a:r>
              <a:rPr lang="en-US" b="1" dirty="0">
                <a:solidFill>
                  <a:srgbClr val="222222"/>
                </a:solidFill>
                <a:effectLst/>
                <a:latin typeface="Helvetica Neue"/>
              </a:rPr>
              <a:t>Generate Cartoon Characters</a:t>
            </a:r>
          </a:p>
        </p:txBody>
      </p:sp>
      <p:pic>
        <p:nvPicPr>
          <p:cNvPr id="3076" name="Picture 4" descr="Example of GAN Generated Anime Character Faces">
            <a:extLst>
              <a:ext uri="{FF2B5EF4-FFF2-40B4-BE49-F238E27FC236}">
                <a16:creationId xmlns:a16="http://schemas.microsoft.com/office/drawing/2014/main" id="{69AFD978-9097-4E96-B1A1-FF8BFFA6E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89528"/>
            <a:ext cx="5257800" cy="40665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xample of GAN Generated Pokemon Characters">
            <a:extLst>
              <a:ext uri="{FF2B5EF4-FFF2-40B4-BE49-F238E27FC236}">
                <a16:creationId xmlns:a16="http://schemas.microsoft.com/office/drawing/2014/main" id="{FDD521A3-5484-4E3F-9335-F08E25A8B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941" y="2060020"/>
            <a:ext cx="4061749" cy="40617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1DB9307-C358-4A0F-835B-6D327F0F1886}"/>
              </a:ext>
            </a:extLst>
          </p:cNvPr>
          <p:cNvSpPr txBox="1"/>
          <p:nvPr/>
        </p:nvSpPr>
        <p:spPr>
          <a:xfrm>
            <a:off x="838199" y="6235326"/>
            <a:ext cx="5344391" cy="461665"/>
          </a:xfrm>
          <a:prstGeom prst="rect">
            <a:avLst/>
          </a:prstGeom>
          <a:noFill/>
        </p:spPr>
        <p:txBody>
          <a:bodyPr wrap="square">
            <a:spAutoFit/>
          </a:bodyPr>
          <a:lstStyle/>
          <a:p>
            <a:r>
              <a:rPr lang="en-US" sz="1200" b="0" i="0" dirty="0" err="1">
                <a:solidFill>
                  <a:srgbClr val="555555"/>
                </a:solidFill>
                <a:effectLst/>
                <a:latin typeface="Helvetica Neue"/>
              </a:rPr>
              <a:t>Yanghua</a:t>
            </a:r>
            <a:r>
              <a:rPr lang="en-US" sz="1200" b="0" i="0" dirty="0">
                <a:solidFill>
                  <a:srgbClr val="555555"/>
                </a:solidFill>
                <a:effectLst/>
                <a:latin typeface="Helvetica Neue"/>
              </a:rPr>
              <a:t> </a:t>
            </a:r>
            <a:r>
              <a:rPr lang="en-US" sz="1200" b="0" i="0" dirty="0" err="1">
                <a:solidFill>
                  <a:srgbClr val="555555"/>
                </a:solidFill>
                <a:effectLst/>
                <a:latin typeface="Helvetica Neue"/>
              </a:rPr>
              <a:t>Jin</a:t>
            </a:r>
            <a:r>
              <a:rPr lang="en-US" sz="1200" b="0" i="0" dirty="0">
                <a:solidFill>
                  <a:srgbClr val="555555"/>
                </a:solidFill>
                <a:effectLst/>
                <a:latin typeface="Helvetica Neue"/>
              </a:rPr>
              <a:t>, et al., 2017 “</a:t>
            </a:r>
            <a:r>
              <a:rPr lang="en-US" sz="1200" b="0" i="0" u="none" strike="noStrike" dirty="0">
                <a:solidFill>
                  <a:srgbClr val="428BCA"/>
                </a:solidFill>
                <a:effectLst/>
                <a:latin typeface="Helvetica Neue"/>
                <a:hlinkClick r:id="rId4"/>
              </a:rPr>
              <a:t>Towards the Automatic Anime Characters Creation with Generative Adversarial Networks</a:t>
            </a:r>
            <a:r>
              <a:rPr lang="en-US" sz="1200" b="0" i="0" dirty="0">
                <a:solidFill>
                  <a:srgbClr val="555555"/>
                </a:solidFill>
                <a:effectLst/>
                <a:latin typeface="Helvetica Neue"/>
              </a:rPr>
              <a:t>”</a:t>
            </a:r>
            <a:endParaRPr lang="en-US" sz="1200" dirty="0"/>
          </a:p>
        </p:txBody>
      </p:sp>
      <p:sp>
        <p:nvSpPr>
          <p:cNvPr id="20" name="TextBox 19">
            <a:extLst>
              <a:ext uri="{FF2B5EF4-FFF2-40B4-BE49-F238E27FC236}">
                <a16:creationId xmlns:a16="http://schemas.microsoft.com/office/drawing/2014/main" id="{609A00AD-4F16-47B4-808A-DEF8D86940E7}"/>
              </a:ext>
            </a:extLst>
          </p:cNvPr>
          <p:cNvSpPr txBox="1"/>
          <p:nvPr/>
        </p:nvSpPr>
        <p:spPr>
          <a:xfrm>
            <a:off x="6803678" y="6256108"/>
            <a:ext cx="4678276" cy="276999"/>
          </a:xfrm>
          <a:prstGeom prst="rect">
            <a:avLst/>
          </a:prstGeom>
          <a:noFill/>
        </p:spPr>
        <p:txBody>
          <a:bodyPr wrap="square">
            <a:spAutoFit/>
          </a:bodyPr>
          <a:lstStyle/>
          <a:p>
            <a:r>
              <a:rPr lang="en-US" sz="1200" b="0" i="0" u="none" strike="noStrike" dirty="0" err="1">
                <a:solidFill>
                  <a:srgbClr val="428BCA"/>
                </a:solidFill>
                <a:effectLst/>
                <a:latin typeface="Helvetica Neue"/>
                <a:hlinkClick r:id="rId5"/>
              </a:rPr>
              <a:t>pokeGAN</a:t>
            </a:r>
            <a:r>
              <a:rPr lang="en-US" sz="1200" b="0" i="0" u="none" strike="noStrike" dirty="0">
                <a:solidFill>
                  <a:srgbClr val="428BCA"/>
                </a:solidFill>
                <a:effectLst/>
                <a:latin typeface="Helvetica Neue"/>
                <a:hlinkClick r:id="rId5"/>
              </a:rPr>
              <a:t> project</a:t>
            </a:r>
            <a:r>
              <a:rPr lang="en-US" sz="1200" b="0" i="0" dirty="0">
                <a:solidFill>
                  <a:srgbClr val="555555"/>
                </a:solidFill>
                <a:effectLst/>
                <a:latin typeface="Helvetica Neue"/>
              </a:rPr>
              <a:t> and the </a:t>
            </a:r>
            <a:r>
              <a:rPr lang="en-US" sz="1200" b="0" i="0" u="sng" dirty="0">
                <a:solidFill>
                  <a:srgbClr val="FF4800"/>
                </a:solidFill>
                <a:effectLst/>
                <a:latin typeface="Helvetica Neue"/>
                <a:hlinkClick r:id="rId6"/>
              </a:rPr>
              <a:t>Generate </a:t>
            </a:r>
            <a:r>
              <a:rPr lang="en-US" sz="1200" b="0" i="0" u="sng" dirty="0" err="1">
                <a:solidFill>
                  <a:srgbClr val="FF4800"/>
                </a:solidFill>
                <a:effectLst/>
                <a:latin typeface="Helvetica Neue"/>
                <a:hlinkClick r:id="rId6"/>
              </a:rPr>
              <a:t>Pokemon</a:t>
            </a:r>
            <a:r>
              <a:rPr lang="en-US" sz="1200" b="0" i="0" u="sng" dirty="0">
                <a:solidFill>
                  <a:srgbClr val="FF4800"/>
                </a:solidFill>
                <a:effectLst/>
                <a:latin typeface="Helvetica Neue"/>
                <a:hlinkClick r:id="rId6"/>
              </a:rPr>
              <a:t> with DCGAN project</a:t>
            </a:r>
            <a:endParaRPr lang="en-US" sz="1200" dirty="0"/>
          </a:p>
        </p:txBody>
      </p:sp>
    </p:spTree>
    <p:extLst>
      <p:ext uri="{BB962C8B-B14F-4D97-AF65-F5344CB8AC3E}">
        <p14:creationId xmlns:p14="http://schemas.microsoft.com/office/powerpoint/2010/main" val="2050510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4383232" cy="369332"/>
          </a:xfrm>
          <a:prstGeom prst="rect">
            <a:avLst/>
          </a:prstGeom>
          <a:noFill/>
        </p:spPr>
        <p:txBody>
          <a:bodyPr wrap="square">
            <a:spAutoFit/>
          </a:bodyPr>
          <a:lstStyle/>
          <a:p>
            <a:pPr algn="l" fontAlgn="base"/>
            <a:r>
              <a:rPr lang="en-US" b="1" dirty="0">
                <a:solidFill>
                  <a:srgbClr val="222222"/>
                </a:solidFill>
                <a:effectLst/>
                <a:latin typeface="Helvetica Neue"/>
              </a:rPr>
              <a:t>Text-to-Image Translation (text2image)</a:t>
            </a:r>
          </a:p>
        </p:txBody>
      </p:sp>
      <p:pic>
        <p:nvPicPr>
          <p:cNvPr id="4098" name="Picture 2" descr="Example of Textual Descriptions and GAN Generated Photographs if Birds and Flowers">
            <a:extLst>
              <a:ext uri="{FF2B5EF4-FFF2-40B4-BE49-F238E27FC236}">
                <a16:creationId xmlns:a16="http://schemas.microsoft.com/office/drawing/2014/main" id="{19999BE0-2530-402E-AFC4-B55C2E818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537" y="1690688"/>
            <a:ext cx="5257800" cy="48306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4E50AAA-9206-45FC-A4BF-E589876C454D}"/>
              </a:ext>
            </a:extLst>
          </p:cNvPr>
          <p:cNvSpPr txBox="1"/>
          <p:nvPr/>
        </p:nvSpPr>
        <p:spPr>
          <a:xfrm>
            <a:off x="1123950" y="2343880"/>
            <a:ext cx="4587587" cy="646331"/>
          </a:xfrm>
          <a:prstGeom prst="rect">
            <a:avLst/>
          </a:prstGeom>
          <a:noFill/>
        </p:spPr>
        <p:txBody>
          <a:bodyPr wrap="square">
            <a:spAutoFit/>
          </a:bodyPr>
          <a:lstStyle/>
          <a:p>
            <a:r>
              <a:rPr lang="en-US" sz="1200" b="0" i="0" dirty="0">
                <a:solidFill>
                  <a:srgbClr val="555555"/>
                </a:solidFill>
                <a:effectLst/>
                <a:latin typeface="Helvetica Neue"/>
              </a:rPr>
              <a:t>Han Zhang, et al. in their 2016 paper titled “</a:t>
            </a:r>
            <a:r>
              <a:rPr lang="en-US" sz="1200" b="0" i="0" u="none" strike="noStrike" dirty="0" err="1">
                <a:solidFill>
                  <a:srgbClr val="428BCA"/>
                </a:solidFill>
                <a:effectLst/>
                <a:latin typeface="Helvetica Neue"/>
                <a:hlinkClick r:id="rId3"/>
              </a:rPr>
              <a:t>StackGAN</a:t>
            </a:r>
            <a:r>
              <a:rPr lang="en-US" sz="1200" b="0" i="0" u="none" strike="noStrike" dirty="0">
                <a:solidFill>
                  <a:srgbClr val="428BCA"/>
                </a:solidFill>
                <a:effectLst/>
                <a:latin typeface="Helvetica Neue"/>
                <a:hlinkClick r:id="rId3"/>
              </a:rPr>
              <a:t>: Text to Photo-realistic Image Synthesis with Stacked Generative Adversarial Networks</a:t>
            </a:r>
            <a:r>
              <a:rPr lang="en-US" sz="1200" b="0" i="0" dirty="0">
                <a:solidFill>
                  <a:srgbClr val="555555"/>
                </a:solidFill>
                <a:effectLst/>
                <a:latin typeface="Helvetica Neue"/>
              </a:rPr>
              <a:t>” </a:t>
            </a:r>
            <a:endParaRPr lang="en-US" sz="1200" dirty="0"/>
          </a:p>
        </p:txBody>
      </p:sp>
      <p:sp>
        <p:nvSpPr>
          <p:cNvPr id="10" name="TextBox 9">
            <a:extLst>
              <a:ext uri="{FF2B5EF4-FFF2-40B4-BE49-F238E27FC236}">
                <a16:creationId xmlns:a16="http://schemas.microsoft.com/office/drawing/2014/main" id="{95D1EE50-79E2-49C9-BC5D-7F1F7681C0EB}"/>
              </a:ext>
            </a:extLst>
          </p:cNvPr>
          <p:cNvSpPr txBox="1"/>
          <p:nvPr/>
        </p:nvSpPr>
        <p:spPr>
          <a:xfrm>
            <a:off x="1123950" y="3225396"/>
            <a:ext cx="4383232" cy="461665"/>
          </a:xfrm>
          <a:prstGeom prst="rect">
            <a:avLst/>
          </a:prstGeom>
          <a:noFill/>
        </p:spPr>
        <p:txBody>
          <a:bodyPr wrap="square">
            <a:spAutoFit/>
          </a:bodyPr>
          <a:lstStyle/>
          <a:p>
            <a:r>
              <a:rPr lang="en-US" sz="1200" b="0" i="0" dirty="0">
                <a:solidFill>
                  <a:srgbClr val="555555"/>
                </a:solidFill>
                <a:effectLst/>
                <a:highlight>
                  <a:srgbClr val="FFFF00"/>
                </a:highlight>
                <a:latin typeface="Helvetica Neue"/>
              </a:rPr>
              <a:t>Scott Reed, et al. in their 2016 paper titled “</a:t>
            </a:r>
            <a:r>
              <a:rPr lang="en-US" sz="1200" b="0" i="0" u="none" strike="noStrike" dirty="0">
                <a:solidFill>
                  <a:srgbClr val="428BCA"/>
                </a:solidFill>
                <a:effectLst/>
                <a:highlight>
                  <a:srgbClr val="FFFF00"/>
                </a:highlight>
                <a:latin typeface="Helvetica Neue"/>
                <a:hlinkClick r:id="rId4"/>
              </a:rPr>
              <a:t>Generative Adversarial Text to Image Synthesis</a:t>
            </a:r>
            <a:r>
              <a:rPr lang="en-US" sz="1200" b="0" i="0" dirty="0">
                <a:solidFill>
                  <a:srgbClr val="555555"/>
                </a:solidFill>
                <a:effectLst/>
                <a:highlight>
                  <a:srgbClr val="FFFF00"/>
                </a:highlight>
                <a:latin typeface="Helvetica Neue"/>
              </a:rPr>
              <a:t>”</a:t>
            </a:r>
            <a:endParaRPr lang="en-US" sz="1200" dirty="0">
              <a:highlight>
                <a:srgbClr val="FFFF00"/>
              </a:highlight>
            </a:endParaRPr>
          </a:p>
        </p:txBody>
      </p:sp>
      <p:sp>
        <p:nvSpPr>
          <p:cNvPr id="12" name="TextBox 11">
            <a:extLst>
              <a:ext uri="{FF2B5EF4-FFF2-40B4-BE49-F238E27FC236}">
                <a16:creationId xmlns:a16="http://schemas.microsoft.com/office/drawing/2014/main" id="{27512D70-191B-4BB6-AA77-CE22BC74C6D2}"/>
              </a:ext>
            </a:extLst>
          </p:cNvPr>
          <p:cNvSpPr txBox="1"/>
          <p:nvPr/>
        </p:nvSpPr>
        <p:spPr>
          <a:xfrm>
            <a:off x="1123950" y="3812295"/>
            <a:ext cx="4383232" cy="830997"/>
          </a:xfrm>
          <a:prstGeom prst="rect">
            <a:avLst/>
          </a:prstGeom>
          <a:noFill/>
        </p:spPr>
        <p:txBody>
          <a:bodyPr wrap="square">
            <a:spAutoFit/>
          </a:bodyPr>
          <a:lstStyle/>
          <a:p>
            <a:r>
              <a:rPr lang="en-US" sz="1200" b="0" i="0" dirty="0">
                <a:solidFill>
                  <a:srgbClr val="555555"/>
                </a:solidFill>
                <a:effectLst/>
                <a:latin typeface="Helvetica Neue"/>
              </a:rPr>
              <a:t>Ayushman Dash, et al. provide more examples on seemingly the same dataset in their 2017 paper titled “</a:t>
            </a:r>
            <a:r>
              <a:rPr lang="en-US" sz="1200" b="0" i="0" u="none" strike="noStrike" dirty="0">
                <a:solidFill>
                  <a:srgbClr val="428BCA"/>
                </a:solidFill>
                <a:effectLst/>
                <a:latin typeface="Helvetica Neue"/>
                <a:hlinkClick r:id="rId5"/>
              </a:rPr>
              <a:t>TAC-GAN – Text Conditioned Auxiliary Classifier Generative Adversarial Network</a:t>
            </a:r>
            <a:r>
              <a:rPr lang="en-US" sz="1200" b="0" i="0" dirty="0">
                <a:solidFill>
                  <a:srgbClr val="555555"/>
                </a:solidFill>
                <a:effectLst/>
                <a:latin typeface="Helvetica Neue"/>
              </a:rPr>
              <a:t>“</a:t>
            </a:r>
            <a:endParaRPr lang="en-US" sz="1200" dirty="0"/>
          </a:p>
        </p:txBody>
      </p:sp>
    </p:spTree>
    <p:extLst>
      <p:ext uri="{BB962C8B-B14F-4D97-AF65-F5344CB8AC3E}">
        <p14:creationId xmlns:p14="http://schemas.microsoft.com/office/powerpoint/2010/main" val="2162306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3848100" cy="369332"/>
          </a:xfrm>
          <a:prstGeom prst="rect">
            <a:avLst/>
          </a:prstGeom>
          <a:noFill/>
        </p:spPr>
        <p:txBody>
          <a:bodyPr wrap="square">
            <a:spAutoFit/>
          </a:bodyPr>
          <a:lstStyle/>
          <a:p>
            <a:pPr algn="l" fontAlgn="base"/>
            <a:r>
              <a:rPr lang="en-US" b="1" dirty="0">
                <a:solidFill>
                  <a:srgbClr val="222222"/>
                </a:solidFill>
                <a:effectLst/>
                <a:latin typeface="Helvetica Neue"/>
              </a:rPr>
              <a:t>Image-to-Image Translation</a:t>
            </a:r>
          </a:p>
        </p:txBody>
      </p:sp>
      <p:pic>
        <p:nvPicPr>
          <p:cNvPr id="3074" name="Picture 2" descr="Example of Sketches to Color Photographs with pix2pix">
            <a:extLst>
              <a:ext uri="{FF2B5EF4-FFF2-40B4-BE49-F238E27FC236}">
                <a16:creationId xmlns:a16="http://schemas.microsoft.com/office/drawing/2014/main" id="{4B0ED3F1-534B-446F-A16A-F40F50055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482725"/>
            <a:ext cx="6096000" cy="50101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1382B59-2FDA-4D52-816A-16C2DC0B54D6}"/>
              </a:ext>
            </a:extLst>
          </p:cNvPr>
          <p:cNvSpPr txBox="1"/>
          <p:nvPr/>
        </p:nvSpPr>
        <p:spPr>
          <a:xfrm>
            <a:off x="1123950" y="2510472"/>
            <a:ext cx="3848100" cy="1477328"/>
          </a:xfrm>
          <a:prstGeom prst="rect">
            <a:avLst/>
          </a:prstGeom>
          <a:noFill/>
        </p:spPr>
        <p:txBody>
          <a:bodyPr wrap="square">
            <a:spAutoFit/>
          </a:bodyPr>
          <a:lstStyle/>
          <a:p>
            <a:r>
              <a:rPr lang="en-US" b="0" i="0" dirty="0">
                <a:solidFill>
                  <a:srgbClr val="555555"/>
                </a:solidFill>
                <a:effectLst/>
              </a:rPr>
              <a:t>Example of Sketches to Color Photographs With pix2pix.Taken from Image-to-Image Translation with Conditional Adversarial Networks, 2016.</a:t>
            </a:r>
            <a:endParaRPr lang="en-US" dirty="0"/>
          </a:p>
        </p:txBody>
      </p:sp>
    </p:spTree>
    <p:extLst>
      <p:ext uri="{BB962C8B-B14F-4D97-AF65-F5344CB8AC3E}">
        <p14:creationId xmlns:p14="http://schemas.microsoft.com/office/powerpoint/2010/main" val="3940586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4268932" cy="646331"/>
          </a:xfrm>
          <a:prstGeom prst="rect">
            <a:avLst/>
          </a:prstGeom>
          <a:noFill/>
        </p:spPr>
        <p:txBody>
          <a:bodyPr wrap="square">
            <a:spAutoFit/>
          </a:bodyPr>
          <a:lstStyle/>
          <a:p>
            <a:pPr fontAlgn="base"/>
            <a:r>
              <a:rPr lang="en-US" b="1" dirty="0">
                <a:solidFill>
                  <a:srgbClr val="222222"/>
                </a:solidFill>
                <a:effectLst/>
                <a:latin typeface="Helvetica Neue"/>
              </a:rPr>
              <a:t>Semantic-Image-to-Photo Translation</a:t>
            </a:r>
          </a:p>
          <a:p>
            <a:pPr algn="l" fontAlgn="base"/>
            <a:endParaRPr lang="en-US" b="1" dirty="0">
              <a:solidFill>
                <a:srgbClr val="222222"/>
              </a:solidFill>
              <a:effectLst/>
              <a:latin typeface="Helvetica Neue"/>
            </a:endParaRPr>
          </a:p>
        </p:txBody>
      </p:sp>
      <p:pic>
        <p:nvPicPr>
          <p:cNvPr id="5122" name="Picture 2" descr="Example of Semantic Image and GAN Generated Cityscape Photograph">
            <a:extLst>
              <a:ext uri="{FF2B5EF4-FFF2-40B4-BE49-F238E27FC236}">
                <a16:creationId xmlns:a16="http://schemas.microsoft.com/office/drawing/2014/main" id="{6337ED85-4D27-458E-BB95-399CB9C21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460202"/>
            <a:ext cx="10515599" cy="28260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6701EF-7407-49C7-8FD8-9787F024B8CE}"/>
              </a:ext>
            </a:extLst>
          </p:cNvPr>
          <p:cNvSpPr txBox="1"/>
          <p:nvPr/>
        </p:nvSpPr>
        <p:spPr>
          <a:xfrm>
            <a:off x="1123950" y="2337019"/>
            <a:ext cx="9944100" cy="738664"/>
          </a:xfrm>
          <a:prstGeom prst="rect">
            <a:avLst/>
          </a:prstGeom>
          <a:noFill/>
        </p:spPr>
        <p:txBody>
          <a:bodyPr wrap="square">
            <a:spAutoFit/>
          </a:bodyPr>
          <a:lstStyle/>
          <a:p>
            <a:r>
              <a:rPr lang="en-US" sz="1400" b="0" i="0" dirty="0">
                <a:solidFill>
                  <a:srgbClr val="555555"/>
                </a:solidFill>
                <a:effectLst/>
                <a:latin typeface="Helvetica Neue"/>
              </a:rPr>
              <a:t>Ting-Chun Wang, et al. in their 2017 paper titled “H</a:t>
            </a:r>
            <a:r>
              <a:rPr lang="en-US" sz="1400" b="0" i="0" u="none" strike="noStrike" dirty="0">
                <a:solidFill>
                  <a:srgbClr val="428BCA"/>
                </a:solidFill>
                <a:effectLst/>
                <a:latin typeface="Helvetica Neue"/>
                <a:hlinkClick r:id="rId3"/>
              </a:rPr>
              <a:t>igh-Resolution Image Synthesis and Semantic Manipulation with Conditional GANs</a:t>
            </a:r>
            <a:r>
              <a:rPr lang="en-US" sz="1400" b="0" i="0" dirty="0">
                <a:solidFill>
                  <a:srgbClr val="555555"/>
                </a:solidFill>
                <a:effectLst/>
                <a:latin typeface="Helvetica Neue"/>
              </a:rPr>
              <a:t>” demonstrate the use of conditional GANs to generate photorealistic images given a semantic image or sketch as input.</a:t>
            </a:r>
            <a:endParaRPr lang="en-US" sz="1400" dirty="0"/>
          </a:p>
        </p:txBody>
      </p:sp>
    </p:spTree>
    <p:extLst>
      <p:ext uri="{BB962C8B-B14F-4D97-AF65-F5344CB8AC3E}">
        <p14:creationId xmlns:p14="http://schemas.microsoft.com/office/powerpoint/2010/main" val="408997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2398568" cy="369332"/>
          </a:xfrm>
          <a:prstGeom prst="rect">
            <a:avLst/>
          </a:prstGeom>
          <a:noFill/>
        </p:spPr>
        <p:txBody>
          <a:bodyPr wrap="square">
            <a:spAutoFit/>
          </a:bodyPr>
          <a:lstStyle/>
          <a:p>
            <a:pPr fontAlgn="base"/>
            <a:r>
              <a:rPr lang="en-US" b="1" dirty="0">
                <a:solidFill>
                  <a:srgbClr val="222222"/>
                </a:solidFill>
                <a:effectLst/>
                <a:latin typeface="Helvetica Neue"/>
              </a:rPr>
              <a:t>Photograph Editing</a:t>
            </a:r>
          </a:p>
        </p:txBody>
      </p:sp>
      <p:pic>
        <p:nvPicPr>
          <p:cNvPr id="6146" name="Picture 2" descr="Example of Face Photo Editing with IcGAN">
            <a:extLst>
              <a:ext uri="{FF2B5EF4-FFF2-40B4-BE49-F238E27FC236}">
                <a16:creationId xmlns:a16="http://schemas.microsoft.com/office/drawing/2014/main" id="{A19A45F6-5F73-4162-9E19-3EFF56CEB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737" y="1690688"/>
            <a:ext cx="6829063" cy="184064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xample of Photographs of Faces Generated with a GAN with Different Apparent Ages">
            <a:extLst>
              <a:ext uri="{FF2B5EF4-FFF2-40B4-BE49-F238E27FC236}">
                <a16:creationId xmlns:a16="http://schemas.microsoft.com/office/drawing/2014/main" id="{64FAD6D3-DC37-4A36-8C21-0634F8B6F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737" y="3709828"/>
            <a:ext cx="6829063" cy="22941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7DBD6A-7E3A-4C42-9B9E-DCE2171A8DFE}"/>
              </a:ext>
            </a:extLst>
          </p:cNvPr>
          <p:cNvSpPr txBox="1"/>
          <p:nvPr/>
        </p:nvSpPr>
        <p:spPr>
          <a:xfrm>
            <a:off x="1280581" y="4859927"/>
            <a:ext cx="3244156" cy="646331"/>
          </a:xfrm>
          <a:prstGeom prst="rect">
            <a:avLst/>
          </a:prstGeom>
          <a:noFill/>
        </p:spPr>
        <p:txBody>
          <a:bodyPr wrap="square">
            <a:spAutoFit/>
          </a:bodyPr>
          <a:lstStyle/>
          <a:p>
            <a:r>
              <a:rPr lang="en-US" sz="1200" b="0" i="0" dirty="0" err="1">
                <a:solidFill>
                  <a:srgbClr val="555555"/>
                </a:solidFill>
                <a:effectLst/>
                <a:latin typeface="Helvetica Neue"/>
              </a:rPr>
              <a:t>Grigory</a:t>
            </a:r>
            <a:r>
              <a:rPr lang="en-US" sz="1200" b="0" i="0" dirty="0">
                <a:solidFill>
                  <a:srgbClr val="555555"/>
                </a:solidFill>
                <a:effectLst/>
                <a:latin typeface="Helvetica Neue"/>
              </a:rPr>
              <a:t> </a:t>
            </a:r>
            <a:r>
              <a:rPr lang="en-US" sz="1200" b="0" i="0" dirty="0" err="1">
                <a:solidFill>
                  <a:srgbClr val="555555"/>
                </a:solidFill>
                <a:effectLst/>
                <a:latin typeface="Helvetica Neue"/>
              </a:rPr>
              <a:t>Antipov</a:t>
            </a:r>
            <a:r>
              <a:rPr lang="en-US" sz="1200" b="0" i="0" dirty="0">
                <a:solidFill>
                  <a:srgbClr val="555555"/>
                </a:solidFill>
                <a:effectLst/>
                <a:latin typeface="Helvetica Neue"/>
              </a:rPr>
              <a:t>, et al. in their 2017 paper titled “</a:t>
            </a:r>
            <a:r>
              <a:rPr lang="en-US" sz="1200" b="0" i="0" u="none" strike="noStrike" dirty="0">
                <a:solidFill>
                  <a:srgbClr val="428BCA"/>
                </a:solidFill>
                <a:effectLst/>
                <a:latin typeface="Helvetica Neue"/>
                <a:hlinkClick r:id="rId4"/>
              </a:rPr>
              <a:t>Face Aging With Conditional Generative Adversarial Networks</a:t>
            </a:r>
            <a:r>
              <a:rPr lang="en-US" sz="1200" b="0" i="0" dirty="0">
                <a:solidFill>
                  <a:srgbClr val="555555"/>
                </a:solidFill>
                <a:effectLst/>
                <a:latin typeface="Helvetica Neue"/>
              </a:rPr>
              <a:t>”</a:t>
            </a:r>
            <a:endParaRPr lang="en-US" sz="1200" dirty="0"/>
          </a:p>
        </p:txBody>
      </p:sp>
      <p:sp>
        <p:nvSpPr>
          <p:cNvPr id="12" name="TextBox 11">
            <a:extLst>
              <a:ext uri="{FF2B5EF4-FFF2-40B4-BE49-F238E27FC236}">
                <a16:creationId xmlns:a16="http://schemas.microsoft.com/office/drawing/2014/main" id="{FDDFC7D7-0B99-4231-BD62-1E38D974D71D}"/>
              </a:ext>
            </a:extLst>
          </p:cNvPr>
          <p:cNvSpPr txBox="1"/>
          <p:nvPr/>
        </p:nvSpPr>
        <p:spPr>
          <a:xfrm>
            <a:off x="1280581" y="2444310"/>
            <a:ext cx="3244156" cy="646331"/>
          </a:xfrm>
          <a:prstGeom prst="rect">
            <a:avLst/>
          </a:prstGeom>
          <a:noFill/>
        </p:spPr>
        <p:txBody>
          <a:bodyPr wrap="square">
            <a:spAutoFit/>
          </a:bodyPr>
          <a:lstStyle/>
          <a:p>
            <a:r>
              <a:rPr lang="en-US" sz="1200" b="0" i="0" dirty="0" err="1">
                <a:solidFill>
                  <a:srgbClr val="555555"/>
                </a:solidFill>
                <a:effectLst/>
                <a:latin typeface="Helvetica Neue"/>
              </a:rPr>
              <a:t>Guim</a:t>
            </a:r>
            <a:r>
              <a:rPr lang="en-US" sz="1200" b="0" i="0" dirty="0">
                <a:solidFill>
                  <a:srgbClr val="555555"/>
                </a:solidFill>
                <a:effectLst/>
                <a:latin typeface="Helvetica Neue"/>
              </a:rPr>
              <a:t> </a:t>
            </a:r>
            <a:r>
              <a:rPr lang="en-US" sz="1200" b="0" i="0" dirty="0" err="1">
                <a:solidFill>
                  <a:srgbClr val="555555"/>
                </a:solidFill>
                <a:effectLst/>
                <a:latin typeface="Helvetica Neue"/>
              </a:rPr>
              <a:t>Perarnau</a:t>
            </a:r>
            <a:r>
              <a:rPr lang="en-US" sz="1200" b="0" i="0" dirty="0">
                <a:solidFill>
                  <a:srgbClr val="555555"/>
                </a:solidFill>
                <a:effectLst/>
                <a:latin typeface="Helvetica Neue"/>
              </a:rPr>
              <a:t>, et al. in their 2016 paper titled “</a:t>
            </a:r>
            <a:r>
              <a:rPr lang="en-US" sz="1200" b="0" i="0" u="none" strike="noStrike" dirty="0">
                <a:solidFill>
                  <a:srgbClr val="428BCA"/>
                </a:solidFill>
                <a:effectLst/>
                <a:latin typeface="Helvetica Neue"/>
                <a:hlinkClick r:id="rId5"/>
              </a:rPr>
              <a:t>Invertible Conditional GANs For Image Editing</a:t>
            </a:r>
            <a:r>
              <a:rPr lang="en-US" sz="1200" b="0" i="0" dirty="0">
                <a:solidFill>
                  <a:srgbClr val="555555"/>
                </a:solidFill>
                <a:effectLst/>
                <a:latin typeface="Helvetica Neue"/>
              </a:rPr>
              <a:t>”</a:t>
            </a:r>
            <a:endParaRPr lang="en-US" sz="1200" dirty="0"/>
          </a:p>
        </p:txBody>
      </p:sp>
    </p:spTree>
    <p:extLst>
      <p:ext uri="{BB962C8B-B14F-4D97-AF65-F5344CB8AC3E}">
        <p14:creationId xmlns:p14="http://schemas.microsoft.com/office/powerpoint/2010/main" val="1595716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2398568" cy="369332"/>
          </a:xfrm>
          <a:prstGeom prst="rect">
            <a:avLst/>
          </a:prstGeom>
          <a:noFill/>
        </p:spPr>
        <p:txBody>
          <a:bodyPr wrap="square">
            <a:spAutoFit/>
          </a:bodyPr>
          <a:lstStyle/>
          <a:p>
            <a:pPr algn="l" fontAlgn="base"/>
            <a:r>
              <a:rPr lang="en-US" b="1" dirty="0">
                <a:solidFill>
                  <a:srgbClr val="222222"/>
                </a:solidFill>
                <a:effectLst/>
                <a:latin typeface="Helvetica Neue"/>
              </a:rPr>
              <a:t>Video Prediction</a:t>
            </a:r>
          </a:p>
        </p:txBody>
      </p:sp>
      <p:pic>
        <p:nvPicPr>
          <p:cNvPr id="3" name="Picture 2">
            <a:extLst>
              <a:ext uri="{FF2B5EF4-FFF2-40B4-BE49-F238E27FC236}">
                <a16:creationId xmlns:a16="http://schemas.microsoft.com/office/drawing/2014/main" id="{EFDB9327-294E-4D11-AF94-EF6FCCACA1E4}"/>
              </a:ext>
            </a:extLst>
          </p:cNvPr>
          <p:cNvPicPr>
            <a:picLocks noChangeAspect="1"/>
          </p:cNvPicPr>
          <p:nvPr/>
        </p:nvPicPr>
        <p:blipFill>
          <a:blip r:embed="rId2"/>
          <a:stretch>
            <a:fillRect/>
          </a:stretch>
        </p:blipFill>
        <p:spPr>
          <a:xfrm>
            <a:off x="693506" y="3287096"/>
            <a:ext cx="8703480" cy="2611044"/>
          </a:xfrm>
          <a:prstGeom prst="rect">
            <a:avLst/>
          </a:prstGeom>
        </p:spPr>
      </p:pic>
      <p:sp>
        <p:nvSpPr>
          <p:cNvPr id="10" name="TextBox 9">
            <a:extLst>
              <a:ext uri="{FF2B5EF4-FFF2-40B4-BE49-F238E27FC236}">
                <a16:creationId xmlns:a16="http://schemas.microsoft.com/office/drawing/2014/main" id="{CCD217DF-7811-4829-B7FE-F65221DC98DD}"/>
              </a:ext>
            </a:extLst>
          </p:cNvPr>
          <p:cNvSpPr txBox="1"/>
          <p:nvPr/>
        </p:nvSpPr>
        <p:spPr>
          <a:xfrm>
            <a:off x="1123950" y="2155506"/>
            <a:ext cx="9516341" cy="738664"/>
          </a:xfrm>
          <a:prstGeom prst="rect">
            <a:avLst/>
          </a:prstGeom>
          <a:noFill/>
        </p:spPr>
        <p:txBody>
          <a:bodyPr wrap="square">
            <a:spAutoFit/>
          </a:bodyPr>
          <a:lstStyle/>
          <a:p>
            <a:r>
              <a:rPr lang="en-US" sz="1400" b="0" i="0" dirty="0">
                <a:solidFill>
                  <a:srgbClr val="555555"/>
                </a:solidFill>
                <a:effectLst/>
                <a:latin typeface="Helvetica Neue"/>
              </a:rPr>
              <a:t>Carl </a:t>
            </a:r>
            <a:r>
              <a:rPr lang="en-US" sz="1400" b="0" i="0" dirty="0" err="1">
                <a:solidFill>
                  <a:srgbClr val="555555"/>
                </a:solidFill>
                <a:effectLst/>
                <a:latin typeface="Helvetica Neue"/>
              </a:rPr>
              <a:t>Vondrick</a:t>
            </a:r>
            <a:r>
              <a:rPr lang="en-US" sz="1400" b="0" i="0" dirty="0">
                <a:solidFill>
                  <a:srgbClr val="555555"/>
                </a:solidFill>
                <a:effectLst/>
                <a:latin typeface="Helvetica Neue"/>
              </a:rPr>
              <a:t>, et al. in their 2016 paper titled “</a:t>
            </a:r>
            <a:r>
              <a:rPr lang="en-US" sz="1400" b="0" i="0" u="none" strike="noStrike" dirty="0">
                <a:solidFill>
                  <a:srgbClr val="428BCA"/>
                </a:solidFill>
                <a:effectLst/>
                <a:latin typeface="Helvetica Neue"/>
                <a:hlinkClick r:id="rId3"/>
              </a:rPr>
              <a:t>Generating Videos with Scene Dynamics</a:t>
            </a:r>
            <a:r>
              <a:rPr lang="en-US" sz="1400" b="0" i="0" dirty="0">
                <a:solidFill>
                  <a:srgbClr val="555555"/>
                </a:solidFill>
                <a:effectLst/>
                <a:latin typeface="Helvetica Neue"/>
              </a:rPr>
              <a:t>” describe the use of GANs for video prediction, specifically predicting up to a second of video frames with success, mainly for static elements of the scene.</a:t>
            </a:r>
            <a:endParaRPr lang="en-US" sz="1400" dirty="0"/>
          </a:p>
        </p:txBody>
      </p:sp>
      <p:pic>
        <p:nvPicPr>
          <p:cNvPr id="7170" name="Picture 2" descr="Paycheck (Film) - TV Tropes">
            <a:extLst>
              <a:ext uri="{FF2B5EF4-FFF2-40B4-BE49-F238E27FC236}">
                <a16:creationId xmlns:a16="http://schemas.microsoft.com/office/drawing/2014/main" id="{CC3FD730-B3E3-441B-A93C-77C982F89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8677" y="3367564"/>
            <a:ext cx="2283228" cy="24691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DE2742-5C32-46DA-BBAD-DE7DCEA7EC49}"/>
              </a:ext>
            </a:extLst>
          </p:cNvPr>
          <p:cNvSpPr txBox="1"/>
          <p:nvPr/>
        </p:nvSpPr>
        <p:spPr>
          <a:xfrm>
            <a:off x="8866044" y="5898140"/>
            <a:ext cx="3083501" cy="276999"/>
          </a:xfrm>
          <a:prstGeom prst="rect">
            <a:avLst/>
          </a:prstGeom>
          <a:noFill/>
        </p:spPr>
        <p:txBody>
          <a:bodyPr wrap="square">
            <a:spAutoFit/>
          </a:bodyPr>
          <a:lstStyle/>
          <a:p>
            <a:r>
              <a:rPr lang="en-US" sz="1200" dirty="0"/>
              <a:t>https://en.wikipedia.org/wiki/Paycheck_(film)</a:t>
            </a:r>
          </a:p>
        </p:txBody>
      </p:sp>
    </p:spTree>
    <p:extLst>
      <p:ext uri="{BB962C8B-B14F-4D97-AF65-F5344CB8AC3E}">
        <p14:creationId xmlns:p14="http://schemas.microsoft.com/office/powerpoint/2010/main" val="2747064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7C4CDE-6C58-4FD5-BF45-B8C2C7352D52}"/>
              </a:ext>
            </a:extLst>
          </p:cNvPr>
          <p:cNvPicPr>
            <a:picLocks noChangeAspect="1"/>
          </p:cNvPicPr>
          <p:nvPr/>
        </p:nvPicPr>
        <p:blipFill>
          <a:blip r:embed="rId2">
            <a:alphaModFix/>
          </a:blip>
          <a:stretch>
            <a:fillRect/>
          </a:stretch>
        </p:blipFill>
        <p:spPr>
          <a:xfrm>
            <a:off x="3617407" y="0"/>
            <a:ext cx="8574593" cy="6858000"/>
          </a:xfrm>
          <a:prstGeom prst="rect">
            <a:avLst/>
          </a:prstGeom>
          <a:effectLst>
            <a:softEdge rad="0"/>
          </a:effectLst>
        </p:spPr>
      </p:pic>
      <p:sp>
        <p:nvSpPr>
          <p:cNvPr id="5" name="Rectangle 4">
            <a:extLst>
              <a:ext uri="{FF2B5EF4-FFF2-40B4-BE49-F238E27FC236}">
                <a16:creationId xmlns:a16="http://schemas.microsoft.com/office/drawing/2014/main" id="{67ED74F5-916A-427F-97E4-28C33DB86613}"/>
              </a:ext>
            </a:extLst>
          </p:cNvPr>
          <p:cNvSpPr/>
          <p:nvPr/>
        </p:nvSpPr>
        <p:spPr>
          <a:xfrm>
            <a:off x="3617407" y="0"/>
            <a:ext cx="8574593" cy="6858000"/>
          </a:xfrm>
          <a:prstGeom prst="rect">
            <a:avLst/>
          </a:prstGeom>
          <a:gradFill flip="none" rotWithShape="1">
            <a:gsLst>
              <a:gs pos="0">
                <a:schemeClr val="bg1">
                  <a:alpha val="0"/>
                </a:schemeClr>
              </a:gs>
              <a:gs pos="40000">
                <a:schemeClr val="bg1">
                  <a:alpha val="70000"/>
                </a:schemeClr>
              </a:gs>
              <a:gs pos="70000">
                <a:schemeClr val="bg1">
                  <a:alpha val="90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AE1FC-8E8A-4F44-9C2B-3A644117DD8B}"/>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Outline</a:t>
            </a:r>
          </a:p>
        </p:txBody>
      </p:sp>
      <p:sp>
        <p:nvSpPr>
          <p:cNvPr id="3" name="Content Placeholder 2">
            <a:extLst>
              <a:ext uri="{FF2B5EF4-FFF2-40B4-BE49-F238E27FC236}">
                <a16:creationId xmlns:a16="http://schemas.microsoft.com/office/drawing/2014/main" id="{A638F27D-C867-42B7-8C40-93EC4B8EE7BF}"/>
              </a:ext>
            </a:extLst>
          </p:cNvPr>
          <p:cNvSpPr>
            <a:spLocks noGrp="1"/>
          </p:cNvSpPr>
          <p:nvPr>
            <p:ph idx="1"/>
          </p:nvPr>
        </p:nvSpPr>
        <p:spPr/>
        <p:txBody>
          <a:bodyPr/>
          <a:lstStyle/>
          <a:p>
            <a:pPr>
              <a:lnSpc>
                <a:spcPct val="150000"/>
              </a:lnSpc>
            </a:pPr>
            <a:r>
              <a:rPr lang="en-US" dirty="0"/>
              <a:t>The Concept of GANs</a:t>
            </a:r>
          </a:p>
          <a:p>
            <a:pPr>
              <a:lnSpc>
                <a:spcPct val="150000"/>
              </a:lnSpc>
            </a:pPr>
            <a:r>
              <a:rPr lang="en-US" dirty="0"/>
              <a:t>Learning Representation with GANs</a:t>
            </a:r>
          </a:p>
          <a:p>
            <a:pPr>
              <a:lnSpc>
                <a:spcPct val="150000"/>
              </a:lnSpc>
            </a:pPr>
            <a:r>
              <a:rPr lang="en-US" dirty="0"/>
              <a:t>More Applications of GANs</a:t>
            </a:r>
          </a:p>
          <a:p>
            <a:pPr>
              <a:lnSpc>
                <a:spcPct val="150000"/>
              </a:lnSpc>
            </a:pPr>
            <a:r>
              <a:rPr lang="en-US" dirty="0"/>
              <a:t>Some Other Competitive Design of Models</a:t>
            </a:r>
          </a:p>
          <a:p>
            <a:pPr>
              <a:lnSpc>
                <a:spcPct val="150000"/>
              </a:lnSpc>
            </a:pPr>
            <a:r>
              <a:rPr lang="en-US" dirty="0"/>
              <a:t>More on Generative Models</a:t>
            </a:r>
          </a:p>
        </p:txBody>
      </p:sp>
    </p:spTree>
    <p:extLst>
      <p:ext uri="{BB962C8B-B14F-4D97-AF65-F5344CB8AC3E}">
        <p14:creationId xmlns:p14="http://schemas.microsoft.com/office/powerpoint/2010/main" val="2758246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2398568" cy="369332"/>
          </a:xfrm>
          <a:prstGeom prst="rect">
            <a:avLst/>
          </a:prstGeom>
          <a:noFill/>
        </p:spPr>
        <p:txBody>
          <a:bodyPr wrap="square">
            <a:spAutoFit/>
          </a:bodyPr>
          <a:lstStyle/>
          <a:p>
            <a:pPr algn="l" fontAlgn="base"/>
            <a:r>
              <a:rPr lang="en-US" b="1" dirty="0">
                <a:solidFill>
                  <a:srgbClr val="222222"/>
                </a:solidFill>
                <a:effectLst/>
                <a:latin typeface="Helvetica Neue"/>
              </a:rPr>
              <a:t>Deep Fake</a:t>
            </a:r>
          </a:p>
        </p:txBody>
      </p:sp>
      <p:pic>
        <p:nvPicPr>
          <p:cNvPr id="8194" name="Picture 2" descr="Deepfake - Wikipedia">
            <a:extLst>
              <a:ext uri="{FF2B5EF4-FFF2-40B4-BE49-F238E27FC236}">
                <a16:creationId xmlns:a16="http://schemas.microsoft.com/office/drawing/2014/main" id="{8F5E8B5A-F950-4599-A1B1-EFBA2DACFDA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71497" y="1690688"/>
            <a:ext cx="5782303" cy="36965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20524E3-2367-445E-8B2C-6627EF8492D4}"/>
              </a:ext>
            </a:extLst>
          </p:cNvPr>
          <p:cNvSpPr txBox="1"/>
          <p:nvPr/>
        </p:nvSpPr>
        <p:spPr>
          <a:xfrm>
            <a:off x="7262379" y="5384862"/>
            <a:ext cx="4091421" cy="369332"/>
          </a:xfrm>
          <a:prstGeom prst="rect">
            <a:avLst/>
          </a:prstGeom>
          <a:noFill/>
        </p:spPr>
        <p:txBody>
          <a:bodyPr wrap="square">
            <a:spAutoFit/>
          </a:bodyPr>
          <a:lstStyle/>
          <a:p>
            <a:r>
              <a:rPr lang="en-US" dirty="0"/>
              <a:t>https://en.wikipedia.org/wiki/Deepfake</a:t>
            </a:r>
          </a:p>
        </p:txBody>
      </p:sp>
      <p:pic>
        <p:nvPicPr>
          <p:cNvPr id="6" name="Picture 5">
            <a:extLst>
              <a:ext uri="{FF2B5EF4-FFF2-40B4-BE49-F238E27FC236}">
                <a16:creationId xmlns:a16="http://schemas.microsoft.com/office/drawing/2014/main" id="{B7D93373-687A-4323-91C4-1F6923914DF3}"/>
              </a:ext>
            </a:extLst>
          </p:cNvPr>
          <p:cNvPicPr>
            <a:picLocks noChangeAspect="1"/>
          </p:cNvPicPr>
          <p:nvPr/>
        </p:nvPicPr>
        <p:blipFill>
          <a:blip r:embed="rId3"/>
          <a:stretch>
            <a:fillRect/>
          </a:stretch>
        </p:blipFill>
        <p:spPr>
          <a:xfrm>
            <a:off x="1123950" y="3591347"/>
            <a:ext cx="4019550" cy="1793515"/>
          </a:xfrm>
          <a:prstGeom prst="rect">
            <a:avLst/>
          </a:prstGeom>
        </p:spPr>
      </p:pic>
    </p:spTree>
    <p:extLst>
      <p:ext uri="{BB962C8B-B14F-4D97-AF65-F5344CB8AC3E}">
        <p14:creationId xmlns:p14="http://schemas.microsoft.com/office/powerpoint/2010/main" val="333616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cesses | Free Full-Text | Multi-Agent Systems and Complex Networks:  Review and Applications in Systems Engineering | HTML">
            <a:extLst>
              <a:ext uri="{FF2B5EF4-FFF2-40B4-BE49-F238E27FC236}">
                <a16:creationId xmlns:a16="http://schemas.microsoft.com/office/drawing/2014/main" id="{727E3171-1F00-4B65-B47E-3E3844F95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597" y="3429000"/>
            <a:ext cx="4553916" cy="28829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Model Competition: Multiagent System</a:t>
            </a:r>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a:xfrm>
            <a:off x="838200" y="1825625"/>
            <a:ext cx="6414655" cy="4351338"/>
          </a:xfrm>
        </p:spPr>
        <p:txBody>
          <a:bodyPr>
            <a:normAutofit fontScale="92500"/>
          </a:bodyPr>
          <a:lstStyle/>
          <a:p>
            <a:r>
              <a:rPr lang="en-US" dirty="0"/>
              <a:t>A multi-agent system (</a:t>
            </a:r>
            <a:r>
              <a:rPr lang="en-US" b="1" dirty="0"/>
              <a:t>MAS</a:t>
            </a:r>
            <a:r>
              <a:rPr lang="en-US" dirty="0"/>
              <a:t> or "</a:t>
            </a:r>
            <a:r>
              <a:rPr lang="en-US" b="1" dirty="0"/>
              <a:t>self-organized system</a:t>
            </a:r>
            <a:r>
              <a:rPr lang="en-US" dirty="0"/>
              <a:t>") is a computerized system composed of multiple interacting intelligent agents. </a:t>
            </a:r>
          </a:p>
          <a:p>
            <a:r>
              <a:rPr lang="en-US" dirty="0"/>
              <a:t>Multi-agent systems can solve problems that are difficult or impossible for an individual agent or a </a:t>
            </a:r>
            <a:r>
              <a:rPr lang="en-US" i="1" dirty="0"/>
              <a:t>monolithic system</a:t>
            </a:r>
            <a:r>
              <a:rPr lang="en-US" dirty="0"/>
              <a:t> to solve.</a:t>
            </a:r>
          </a:p>
          <a:p>
            <a:r>
              <a:rPr lang="en-US" dirty="0"/>
              <a:t>Intelligence may include </a:t>
            </a:r>
            <a:r>
              <a:rPr lang="en-US" i="1" dirty="0"/>
              <a:t>methodic</a:t>
            </a:r>
            <a:r>
              <a:rPr lang="en-US" dirty="0"/>
              <a:t>, </a:t>
            </a:r>
            <a:r>
              <a:rPr lang="en-US" i="1" dirty="0"/>
              <a:t>functional</a:t>
            </a:r>
            <a:r>
              <a:rPr lang="en-US" dirty="0"/>
              <a:t>, </a:t>
            </a:r>
            <a:r>
              <a:rPr lang="en-US" i="1" dirty="0"/>
              <a:t>procedural approaches</a:t>
            </a:r>
            <a:r>
              <a:rPr lang="en-US" dirty="0"/>
              <a:t>, </a:t>
            </a:r>
            <a:r>
              <a:rPr lang="en-US" i="1" dirty="0"/>
              <a:t>algorithmic search</a:t>
            </a:r>
            <a:r>
              <a:rPr lang="en-US" dirty="0"/>
              <a:t> or </a:t>
            </a:r>
            <a:r>
              <a:rPr lang="en-US" i="1" dirty="0"/>
              <a:t>reinforcement learning</a:t>
            </a:r>
            <a:r>
              <a:rPr lang="en-US" dirty="0"/>
              <a:t>.</a:t>
            </a:r>
          </a:p>
        </p:txBody>
      </p:sp>
      <p:pic>
        <p:nvPicPr>
          <p:cNvPr id="1028" name="Picture 4" descr="CS344M: Autonomous Multiagent Systems -- Fall 2015">
            <a:extLst>
              <a:ext uri="{FF2B5EF4-FFF2-40B4-BE49-F238E27FC236}">
                <a16:creationId xmlns:a16="http://schemas.microsoft.com/office/drawing/2014/main" id="{AF039B12-79BB-41F9-BB41-3FF9057BC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483" y="1509568"/>
            <a:ext cx="3167062" cy="1919432"/>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B70FBF-6BEC-456F-A71B-F05FA11D90A5}"/>
              </a:ext>
            </a:extLst>
          </p:cNvPr>
          <p:cNvSpPr txBox="1"/>
          <p:nvPr/>
        </p:nvSpPr>
        <p:spPr>
          <a:xfrm>
            <a:off x="710231" y="6328991"/>
            <a:ext cx="1784639" cy="369332"/>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B0080"/>
                </a:solidFill>
                <a:effectLst/>
                <a:latin typeface="Arial" panose="020B0604020202020204" pitchFamily="34" charset="0"/>
                <a:hlinkClick r:id="rId4" tooltip="Game theory"/>
              </a:rPr>
              <a:t>Game theory</a:t>
            </a:r>
            <a:endParaRPr lang="en-US" b="0" i="0" dirty="0">
              <a:solidFill>
                <a:srgbClr val="202122"/>
              </a:solidFill>
              <a:effectLst/>
              <a:latin typeface="Arial" panose="020B0604020202020204" pitchFamily="34" charset="0"/>
            </a:endParaRPr>
          </a:p>
        </p:txBody>
      </p:sp>
      <p:sp>
        <p:nvSpPr>
          <p:cNvPr id="9" name="TextBox 8">
            <a:extLst>
              <a:ext uri="{FF2B5EF4-FFF2-40B4-BE49-F238E27FC236}">
                <a16:creationId xmlns:a16="http://schemas.microsoft.com/office/drawing/2014/main" id="{F3DB210D-FEB3-422E-A213-F934BC5EC979}"/>
              </a:ext>
            </a:extLst>
          </p:cNvPr>
          <p:cNvSpPr txBox="1"/>
          <p:nvPr/>
        </p:nvSpPr>
        <p:spPr>
          <a:xfrm>
            <a:off x="6504708" y="6328991"/>
            <a:ext cx="3048866" cy="369332"/>
          </a:xfrm>
          <a:prstGeom prst="rect">
            <a:avLst/>
          </a:prstGeom>
          <a:noFill/>
        </p:spPr>
        <p:txBody>
          <a:bodyPr wrap="square">
            <a:spAutoFit/>
          </a:bodyPr>
          <a:lstStyle/>
          <a:p>
            <a:pPr algn="l">
              <a:buFont typeface="Arial" panose="020B0604020202020204" pitchFamily="34" charset="0"/>
              <a:buChar char="•"/>
            </a:pPr>
            <a:r>
              <a:rPr lang="en-US" b="0" i="0" u="sng" dirty="0">
                <a:solidFill>
                  <a:srgbClr val="0B0080"/>
                </a:solidFill>
                <a:effectLst/>
                <a:latin typeface="Arial" panose="020B0604020202020204" pitchFamily="34" charset="0"/>
                <a:hlinkClick r:id="rId5"/>
              </a:rPr>
              <a:t>Evolutionary computation</a:t>
            </a:r>
            <a:endParaRPr lang="en-US" b="0" i="0" dirty="0">
              <a:solidFill>
                <a:srgbClr val="202122"/>
              </a:solidFill>
              <a:effectLst/>
              <a:latin typeface="Arial" panose="020B0604020202020204" pitchFamily="34" charset="0"/>
            </a:endParaRPr>
          </a:p>
        </p:txBody>
      </p:sp>
      <p:sp>
        <p:nvSpPr>
          <p:cNvPr id="11" name="TextBox 10">
            <a:extLst>
              <a:ext uri="{FF2B5EF4-FFF2-40B4-BE49-F238E27FC236}">
                <a16:creationId xmlns:a16="http://schemas.microsoft.com/office/drawing/2014/main" id="{58081777-1142-46D3-9730-152B80640EE3}"/>
              </a:ext>
            </a:extLst>
          </p:cNvPr>
          <p:cNvSpPr txBox="1"/>
          <p:nvPr/>
        </p:nvSpPr>
        <p:spPr>
          <a:xfrm>
            <a:off x="2270412" y="6328991"/>
            <a:ext cx="2117148" cy="369332"/>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B0080"/>
                </a:solidFill>
                <a:effectLst/>
                <a:latin typeface="Arial" panose="020B0604020202020204" pitchFamily="34" charset="0"/>
                <a:hlinkClick r:id="rId6"/>
              </a:rPr>
              <a:t>Complex systems</a:t>
            </a:r>
            <a:endParaRPr lang="en-US" b="0" i="0" dirty="0">
              <a:solidFill>
                <a:srgbClr val="202122"/>
              </a:solidFill>
              <a:effectLst/>
              <a:latin typeface="Arial" panose="020B0604020202020204" pitchFamily="34" charset="0"/>
            </a:endParaRPr>
          </a:p>
        </p:txBody>
      </p:sp>
      <p:sp>
        <p:nvSpPr>
          <p:cNvPr id="13" name="TextBox 12">
            <a:extLst>
              <a:ext uri="{FF2B5EF4-FFF2-40B4-BE49-F238E27FC236}">
                <a16:creationId xmlns:a16="http://schemas.microsoft.com/office/drawing/2014/main" id="{B84FE257-2819-4ABA-B6B0-AA914E84D981}"/>
              </a:ext>
            </a:extLst>
          </p:cNvPr>
          <p:cNvSpPr txBox="1"/>
          <p:nvPr/>
        </p:nvSpPr>
        <p:spPr>
          <a:xfrm>
            <a:off x="4387560" y="6328991"/>
            <a:ext cx="2117148" cy="369332"/>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B0080"/>
                </a:solidFill>
                <a:effectLst/>
                <a:latin typeface="Arial" panose="020B0604020202020204" pitchFamily="34" charset="0"/>
                <a:hlinkClick r:id="rId7" tooltip="Social simulation"/>
              </a:rPr>
              <a:t>Social simulation</a:t>
            </a:r>
            <a:endParaRPr lang="en-US" b="0" i="0" dirty="0">
              <a:solidFill>
                <a:srgbClr val="202122"/>
              </a:solidFill>
              <a:effectLst/>
              <a:latin typeface="Arial" panose="020B0604020202020204" pitchFamily="34" charset="0"/>
            </a:endParaRPr>
          </a:p>
        </p:txBody>
      </p:sp>
      <p:sp>
        <p:nvSpPr>
          <p:cNvPr id="15" name="TextBox 14">
            <a:extLst>
              <a:ext uri="{FF2B5EF4-FFF2-40B4-BE49-F238E27FC236}">
                <a16:creationId xmlns:a16="http://schemas.microsoft.com/office/drawing/2014/main" id="{FEFB596D-5ABF-4F2D-B874-CA3BA90179AA}"/>
              </a:ext>
            </a:extLst>
          </p:cNvPr>
          <p:cNvSpPr txBox="1"/>
          <p:nvPr/>
        </p:nvSpPr>
        <p:spPr>
          <a:xfrm>
            <a:off x="9324758" y="6328991"/>
            <a:ext cx="2189884" cy="369332"/>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B0080"/>
                </a:solidFill>
                <a:effectLst/>
                <a:latin typeface="Arial" panose="020B0604020202020204" pitchFamily="34" charset="0"/>
                <a:hlinkClick r:id="rId8" tooltip="Swarm intelligence"/>
              </a:rPr>
              <a:t>Swarm intelligence</a:t>
            </a:r>
            <a:endParaRPr lang="en-US"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080997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A400D0-B890-4927-9593-760626A0E7CB}"/>
              </a:ext>
            </a:extLst>
          </p:cNvPr>
          <p:cNvGrpSpPr/>
          <p:nvPr/>
        </p:nvGrpSpPr>
        <p:grpSpPr>
          <a:xfrm>
            <a:off x="7117773" y="2220479"/>
            <a:ext cx="4762500" cy="3095244"/>
            <a:chOff x="6591300" y="1825625"/>
            <a:chExt cx="4762500" cy="3095244"/>
          </a:xfrm>
        </p:grpSpPr>
        <p:pic>
          <p:nvPicPr>
            <p:cNvPr id="2050" name="Picture 2" descr="Image for post">
              <a:extLst>
                <a:ext uri="{FF2B5EF4-FFF2-40B4-BE49-F238E27FC236}">
                  <a16:creationId xmlns:a16="http://schemas.microsoft.com/office/drawing/2014/main" id="{555B4C4C-0DBD-448E-8F04-9603ECD22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300" y="1825625"/>
              <a:ext cx="4393637" cy="28295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CFEA5-B2D5-40E0-867F-F0DAB22E802A}"/>
                </a:ext>
              </a:extLst>
            </p:cNvPr>
            <p:cNvSpPr txBox="1"/>
            <p:nvPr/>
          </p:nvSpPr>
          <p:spPr>
            <a:xfrm>
              <a:off x="6591300" y="4659259"/>
              <a:ext cx="4762500" cy="261610"/>
            </a:xfrm>
            <a:prstGeom prst="rect">
              <a:avLst/>
            </a:prstGeom>
            <a:noFill/>
          </p:spPr>
          <p:txBody>
            <a:bodyPr wrap="square">
              <a:spAutoFit/>
            </a:bodyPr>
            <a:lstStyle/>
            <a:p>
              <a:r>
                <a:rPr lang="fr-FR" sz="1100" b="0" i="0" dirty="0">
                  <a:solidFill>
                    <a:srgbClr val="757575"/>
                  </a:solidFill>
                  <a:effectLst/>
                  <a:latin typeface="sohne"/>
                </a:rPr>
                <a:t>Image Source: </a:t>
              </a:r>
              <a:r>
                <a:rPr lang="fr-FR" sz="1100" b="0" i="0" u="sng" dirty="0">
                  <a:effectLst/>
                  <a:latin typeface="sohne"/>
                  <a:hlinkClick r:id="rId3"/>
                </a:rPr>
                <a:t>https://dataisutopia.com/blog/discremenet-generative-models</a:t>
              </a:r>
              <a:endParaRPr lang="en-US" sz="1100" dirty="0"/>
            </a:p>
          </p:txBody>
        </p:sp>
      </p:grpSp>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Generative vs. Discriminative Models</a:t>
            </a:r>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a:xfrm>
            <a:off x="838200" y="1825625"/>
            <a:ext cx="6279573" cy="4351338"/>
          </a:xfrm>
        </p:spPr>
        <p:txBody>
          <a:bodyPr/>
          <a:lstStyle/>
          <a:p>
            <a:r>
              <a:rPr lang="en-US" dirty="0"/>
              <a:t>Generative models are models where the focus is the distribution of individual classes in a dataset and the learning algorithms tend to model the underlying patterns/distribution of the data points.</a:t>
            </a:r>
          </a:p>
          <a:p>
            <a:r>
              <a:rPr lang="en-US" dirty="0"/>
              <a:t>These models use the intuition of </a:t>
            </a:r>
            <a:r>
              <a:rPr lang="en-US" b="1" i="1" dirty="0"/>
              <a:t>joint probability</a:t>
            </a:r>
            <a:r>
              <a:rPr lang="en-US" dirty="0"/>
              <a:t> in theory, creating instances where a given feature (x)/input and the desired output/label (y) exist at the same time.</a:t>
            </a:r>
          </a:p>
        </p:txBody>
      </p:sp>
    </p:spTree>
    <p:extLst>
      <p:ext uri="{BB962C8B-B14F-4D97-AF65-F5344CB8AC3E}">
        <p14:creationId xmlns:p14="http://schemas.microsoft.com/office/powerpoint/2010/main" val="699609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A400D0-B890-4927-9593-760626A0E7CB}"/>
              </a:ext>
            </a:extLst>
          </p:cNvPr>
          <p:cNvGrpSpPr/>
          <p:nvPr/>
        </p:nvGrpSpPr>
        <p:grpSpPr>
          <a:xfrm>
            <a:off x="7117773" y="2220479"/>
            <a:ext cx="4762500" cy="3095244"/>
            <a:chOff x="6591300" y="1825625"/>
            <a:chExt cx="4762500" cy="3095244"/>
          </a:xfrm>
        </p:grpSpPr>
        <p:pic>
          <p:nvPicPr>
            <p:cNvPr id="2050" name="Picture 2" descr="Image for post">
              <a:extLst>
                <a:ext uri="{FF2B5EF4-FFF2-40B4-BE49-F238E27FC236}">
                  <a16:creationId xmlns:a16="http://schemas.microsoft.com/office/drawing/2014/main" id="{555B4C4C-0DBD-448E-8F04-9603ECD22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300" y="1825625"/>
              <a:ext cx="4393637" cy="28295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CFEA5-B2D5-40E0-867F-F0DAB22E802A}"/>
                </a:ext>
              </a:extLst>
            </p:cNvPr>
            <p:cNvSpPr txBox="1"/>
            <p:nvPr/>
          </p:nvSpPr>
          <p:spPr>
            <a:xfrm>
              <a:off x="6591300" y="4659259"/>
              <a:ext cx="4762500" cy="261610"/>
            </a:xfrm>
            <a:prstGeom prst="rect">
              <a:avLst/>
            </a:prstGeom>
            <a:noFill/>
          </p:spPr>
          <p:txBody>
            <a:bodyPr wrap="square">
              <a:spAutoFit/>
            </a:bodyPr>
            <a:lstStyle/>
            <a:p>
              <a:r>
                <a:rPr lang="fr-FR" sz="1100" b="0" i="0" dirty="0">
                  <a:solidFill>
                    <a:srgbClr val="757575"/>
                  </a:solidFill>
                  <a:effectLst/>
                  <a:latin typeface="sohne"/>
                </a:rPr>
                <a:t>Image Source: </a:t>
              </a:r>
              <a:r>
                <a:rPr lang="fr-FR" sz="1100" b="0" i="0" u="sng" dirty="0">
                  <a:effectLst/>
                  <a:latin typeface="sohne"/>
                  <a:hlinkClick r:id="rId3"/>
                </a:rPr>
                <a:t>https://dataisutopia.com/blog/discremenet-generative-models</a:t>
              </a:r>
              <a:endParaRPr lang="en-US" sz="1100" dirty="0"/>
            </a:p>
          </p:txBody>
        </p:sp>
      </p:grpSp>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Generative Models</a:t>
            </a:r>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a:xfrm>
            <a:off x="838200" y="1825625"/>
            <a:ext cx="6279573" cy="4351338"/>
          </a:xfrm>
        </p:spPr>
        <p:txBody>
          <a:bodyPr>
            <a:normAutofit lnSpcReduction="10000"/>
          </a:bodyPr>
          <a:lstStyle/>
          <a:p>
            <a:r>
              <a:rPr lang="en-US" dirty="0"/>
              <a:t>Generative models use probability estimates and likelihood to model data points and distinguish between different class labels in a dataset. These models are capable of generating new data instances.</a:t>
            </a:r>
          </a:p>
          <a:p>
            <a:r>
              <a:rPr lang="en-US" dirty="0"/>
              <a:t>Examples of machine learning generative models</a:t>
            </a:r>
          </a:p>
          <a:p>
            <a:pPr lvl="1"/>
            <a:r>
              <a:rPr lang="en-US" dirty="0"/>
              <a:t>Naive Bayes</a:t>
            </a:r>
          </a:p>
          <a:p>
            <a:pPr lvl="1"/>
            <a:r>
              <a:rPr lang="en-US" dirty="0"/>
              <a:t>Hidden Markov model</a:t>
            </a:r>
          </a:p>
          <a:p>
            <a:pPr lvl="1"/>
            <a:r>
              <a:rPr lang="en-US" dirty="0"/>
              <a:t>Linear discriminant analysis (LDA)</a:t>
            </a:r>
          </a:p>
        </p:txBody>
      </p:sp>
    </p:spTree>
    <p:extLst>
      <p:ext uri="{BB962C8B-B14F-4D97-AF65-F5344CB8AC3E}">
        <p14:creationId xmlns:p14="http://schemas.microsoft.com/office/powerpoint/2010/main" val="3656359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A400D0-B890-4927-9593-760626A0E7CB}"/>
              </a:ext>
            </a:extLst>
          </p:cNvPr>
          <p:cNvGrpSpPr/>
          <p:nvPr/>
        </p:nvGrpSpPr>
        <p:grpSpPr>
          <a:xfrm>
            <a:off x="7117773" y="2220479"/>
            <a:ext cx="4762500" cy="3095244"/>
            <a:chOff x="6591300" y="1825625"/>
            <a:chExt cx="4762500" cy="3095244"/>
          </a:xfrm>
        </p:grpSpPr>
        <p:pic>
          <p:nvPicPr>
            <p:cNvPr id="2050" name="Picture 2" descr="Image for post">
              <a:extLst>
                <a:ext uri="{FF2B5EF4-FFF2-40B4-BE49-F238E27FC236}">
                  <a16:creationId xmlns:a16="http://schemas.microsoft.com/office/drawing/2014/main" id="{555B4C4C-0DBD-448E-8F04-9603ECD22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300" y="1825625"/>
              <a:ext cx="4393637" cy="28295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CFEA5-B2D5-40E0-867F-F0DAB22E802A}"/>
                </a:ext>
              </a:extLst>
            </p:cNvPr>
            <p:cNvSpPr txBox="1"/>
            <p:nvPr/>
          </p:nvSpPr>
          <p:spPr>
            <a:xfrm>
              <a:off x="6591300" y="4659259"/>
              <a:ext cx="4762500" cy="261610"/>
            </a:xfrm>
            <a:prstGeom prst="rect">
              <a:avLst/>
            </a:prstGeom>
            <a:noFill/>
          </p:spPr>
          <p:txBody>
            <a:bodyPr wrap="square">
              <a:spAutoFit/>
            </a:bodyPr>
            <a:lstStyle/>
            <a:p>
              <a:r>
                <a:rPr lang="fr-FR" sz="1100" b="0" i="0" dirty="0">
                  <a:solidFill>
                    <a:srgbClr val="757575"/>
                  </a:solidFill>
                  <a:effectLst/>
                  <a:latin typeface="sohne"/>
                </a:rPr>
                <a:t>Image Source: </a:t>
              </a:r>
              <a:r>
                <a:rPr lang="fr-FR" sz="1100" b="0" i="0" u="sng" dirty="0">
                  <a:effectLst/>
                  <a:latin typeface="sohne"/>
                  <a:hlinkClick r:id="rId3"/>
                </a:rPr>
                <a:t>https://dataisutopia.com/blog/discremenet-generative-models</a:t>
              </a:r>
              <a:endParaRPr lang="en-US" sz="1100" dirty="0"/>
            </a:p>
          </p:txBody>
        </p:sp>
      </p:grpSp>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Discriminative Models</a:t>
            </a:r>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a:xfrm>
            <a:off x="838200" y="1825625"/>
            <a:ext cx="6279573" cy="4351338"/>
          </a:xfrm>
        </p:spPr>
        <p:txBody>
          <a:bodyPr>
            <a:normAutofit lnSpcReduction="10000"/>
          </a:bodyPr>
          <a:lstStyle/>
          <a:p>
            <a:r>
              <a:rPr lang="en-US" dirty="0"/>
              <a:t>Discriminative models, also called </a:t>
            </a:r>
            <a:r>
              <a:rPr lang="en-US" i="1" dirty="0"/>
              <a:t>conditional models</a:t>
            </a:r>
            <a:r>
              <a:rPr lang="en-US" dirty="0"/>
              <a:t>, tend to learn the boundary between classes/labels in a dataset. Unlike generative models, the goal here is </a:t>
            </a:r>
            <a:r>
              <a:rPr lang="en-US" b="1" dirty="0"/>
              <a:t>to find the decision boundary</a:t>
            </a:r>
            <a:r>
              <a:rPr lang="en-US" dirty="0"/>
              <a:t> separating one class from another.</a:t>
            </a:r>
          </a:p>
          <a:p>
            <a:r>
              <a:rPr lang="en-US" b="0" i="0" dirty="0">
                <a:solidFill>
                  <a:srgbClr val="292929"/>
                </a:solidFill>
                <a:effectLst/>
                <a:latin typeface="charter"/>
              </a:rPr>
              <a:t>Examples of discriminative models:</a:t>
            </a:r>
          </a:p>
          <a:p>
            <a:pPr lvl="1"/>
            <a:r>
              <a:rPr lang="en-US" dirty="0"/>
              <a:t>Logistic regression</a:t>
            </a:r>
          </a:p>
          <a:p>
            <a:pPr lvl="1"/>
            <a:r>
              <a:rPr lang="en-US" dirty="0"/>
              <a:t>Support vector machine</a:t>
            </a:r>
          </a:p>
          <a:p>
            <a:pPr lvl="1"/>
            <a:r>
              <a:rPr lang="en-US" dirty="0"/>
              <a:t>Decision tree</a:t>
            </a:r>
          </a:p>
        </p:txBody>
      </p:sp>
    </p:spTree>
    <p:extLst>
      <p:ext uri="{BB962C8B-B14F-4D97-AF65-F5344CB8AC3E}">
        <p14:creationId xmlns:p14="http://schemas.microsoft.com/office/powerpoint/2010/main" val="2666603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Back to Representation Learning</a:t>
            </a:r>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p:txBody>
          <a:bodyPr/>
          <a:lstStyle/>
          <a:p>
            <a:r>
              <a:rPr lang="en-US" dirty="0"/>
              <a:t>A short history</a:t>
            </a:r>
          </a:p>
          <a:p>
            <a:pPr lvl="1"/>
            <a:r>
              <a:rPr lang="en-US" i="1" dirty="0"/>
              <a:t>Dimension reduction </a:t>
            </a:r>
            <a:r>
              <a:rPr lang="en-US" dirty="0"/>
              <a:t>for pattern recognition</a:t>
            </a:r>
          </a:p>
          <a:p>
            <a:pPr lvl="1"/>
            <a:r>
              <a:rPr lang="en-US" dirty="0"/>
              <a:t>To </a:t>
            </a:r>
            <a:r>
              <a:rPr lang="en-US" i="1" dirty="0"/>
              <a:t>learn the manifold</a:t>
            </a:r>
            <a:r>
              <a:rPr lang="en-US" dirty="0"/>
              <a:t> of the data itself</a:t>
            </a:r>
          </a:p>
          <a:p>
            <a:pPr lvl="1"/>
            <a:r>
              <a:rPr lang="en-US" dirty="0"/>
              <a:t>Abstract, task-invariant characteristics of data</a:t>
            </a:r>
          </a:p>
          <a:p>
            <a:r>
              <a:rPr lang="en-US" dirty="0"/>
              <a:t>The ultimate question: </a:t>
            </a:r>
            <a:r>
              <a:rPr lang="en-US" b="1" i="1" dirty="0"/>
              <a:t>what is a representation</a:t>
            </a:r>
            <a:r>
              <a:rPr lang="en-US" dirty="0"/>
              <a:t>?</a:t>
            </a:r>
          </a:p>
          <a:p>
            <a:pPr lvl="1"/>
            <a:r>
              <a:rPr lang="en-US" dirty="0"/>
              <a:t>Goal-oriented: whatever that can improve the performance of classification/regression.</a:t>
            </a:r>
          </a:p>
          <a:p>
            <a:pPr lvl="1"/>
            <a:r>
              <a:rPr lang="en-US" dirty="0"/>
              <a:t>Something both data-driven and explainable by theories</a:t>
            </a:r>
          </a:p>
          <a:p>
            <a:pPr lvl="1"/>
            <a:r>
              <a:rPr lang="en-US" dirty="0"/>
              <a:t>Calculus in abstract vector space</a:t>
            </a:r>
          </a:p>
          <a:p>
            <a:pPr lvl="1"/>
            <a:endParaRPr lang="en-US" dirty="0"/>
          </a:p>
        </p:txBody>
      </p:sp>
    </p:spTree>
    <p:extLst>
      <p:ext uri="{BB962C8B-B14F-4D97-AF65-F5344CB8AC3E}">
        <p14:creationId xmlns:p14="http://schemas.microsoft.com/office/powerpoint/2010/main" val="1750241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AE14610-D93B-4AD0-A544-D899AA190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372"/>
          <a:stretch/>
        </p:blipFill>
        <p:spPr bwMode="auto">
          <a:xfrm>
            <a:off x="838200" y="-3810"/>
            <a:ext cx="992886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70">
            <a:extLst>
              <a:ext uri="{FF2B5EF4-FFF2-40B4-BE49-F238E27FC236}">
                <a16:creationId xmlns:a16="http://schemas.microsoft.com/office/drawing/2014/main" id="{CB607B98-7700-4DC9-8BE8-A876255F9C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2016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7129B3-D2B1-415E-A4FD-241E3D494D46}"/>
              </a:ext>
            </a:extLst>
          </p:cNvPr>
          <p:cNvPicPr>
            <a:picLocks noChangeAspect="1"/>
          </p:cNvPicPr>
          <p:nvPr/>
        </p:nvPicPr>
        <p:blipFill>
          <a:blip r:embed="rId2"/>
          <a:stretch>
            <a:fillRect/>
          </a:stretch>
        </p:blipFill>
        <p:spPr>
          <a:xfrm>
            <a:off x="319412" y="3000090"/>
            <a:ext cx="11553173" cy="3720123"/>
          </a:xfrm>
          <a:prstGeom prst="rect">
            <a:avLst/>
          </a:prstGeom>
          <a:effectLst>
            <a:softEdge rad="317500"/>
          </a:effectLst>
        </p:spPr>
      </p:pic>
      <p:sp>
        <p:nvSpPr>
          <p:cNvPr id="2" name="Title 1">
            <a:extLst>
              <a:ext uri="{FF2B5EF4-FFF2-40B4-BE49-F238E27FC236}">
                <a16:creationId xmlns:a16="http://schemas.microsoft.com/office/drawing/2014/main" id="{C037AABB-7A4D-4FE4-971C-2EB3C4974E2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Generative Adversarial Networks</a:t>
            </a:r>
          </a:p>
        </p:txBody>
      </p:sp>
      <p:sp>
        <p:nvSpPr>
          <p:cNvPr id="3" name="Content Placeholder 2">
            <a:extLst>
              <a:ext uri="{FF2B5EF4-FFF2-40B4-BE49-F238E27FC236}">
                <a16:creationId xmlns:a16="http://schemas.microsoft.com/office/drawing/2014/main" id="{955EE461-061B-400B-A5F6-F1594BC3A60D}"/>
              </a:ext>
            </a:extLst>
          </p:cNvPr>
          <p:cNvSpPr>
            <a:spLocks noGrp="1"/>
          </p:cNvSpPr>
          <p:nvPr>
            <p:ph idx="1"/>
          </p:nvPr>
        </p:nvSpPr>
        <p:spPr>
          <a:xfrm>
            <a:off x="377370" y="1825625"/>
            <a:ext cx="11437259" cy="4351338"/>
          </a:xfrm>
        </p:spPr>
        <p:txBody>
          <a:bodyPr/>
          <a:lstStyle/>
          <a:p>
            <a:r>
              <a:rPr lang="en-US" sz="2000" b="0" i="0" dirty="0">
                <a:solidFill>
                  <a:srgbClr val="000000"/>
                </a:solidFill>
                <a:effectLst/>
                <a:latin typeface="Helvetica Neue"/>
              </a:rPr>
              <a:t>Goodfellow, Ian; </a:t>
            </a:r>
            <a:r>
              <a:rPr lang="en-US" sz="2000" b="0" i="0" dirty="0" err="1">
                <a:solidFill>
                  <a:srgbClr val="000000"/>
                </a:solidFill>
                <a:effectLst/>
                <a:latin typeface="Helvetica Neue"/>
              </a:rPr>
              <a:t>Pouget</a:t>
            </a:r>
            <a:r>
              <a:rPr lang="en-US" sz="2000" b="0" i="0" dirty="0">
                <a:solidFill>
                  <a:srgbClr val="000000"/>
                </a:solidFill>
                <a:effectLst/>
                <a:latin typeface="Helvetica Neue"/>
              </a:rPr>
              <a:t>-Abadie, Jean; Mirza, Mehdi; Xu, Bing; </a:t>
            </a:r>
            <a:r>
              <a:rPr lang="en-US" sz="2000" b="0" i="0" dirty="0" err="1">
                <a:solidFill>
                  <a:srgbClr val="000000"/>
                </a:solidFill>
                <a:effectLst/>
                <a:latin typeface="Helvetica Neue"/>
              </a:rPr>
              <a:t>Warde</a:t>
            </a:r>
            <a:r>
              <a:rPr lang="en-US" sz="2000" b="0" i="0" dirty="0">
                <a:solidFill>
                  <a:srgbClr val="000000"/>
                </a:solidFill>
                <a:effectLst/>
                <a:latin typeface="Helvetica Neue"/>
              </a:rPr>
              <a:t>-Farley, David; </a:t>
            </a:r>
            <a:r>
              <a:rPr lang="en-US" sz="2000" b="0" i="0" dirty="0" err="1">
                <a:solidFill>
                  <a:srgbClr val="000000"/>
                </a:solidFill>
                <a:effectLst/>
                <a:latin typeface="Helvetica Neue"/>
              </a:rPr>
              <a:t>Ozair</a:t>
            </a:r>
            <a:r>
              <a:rPr lang="en-US" sz="2000" b="0" i="0" dirty="0">
                <a:solidFill>
                  <a:srgbClr val="000000"/>
                </a:solidFill>
                <a:effectLst/>
                <a:latin typeface="Helvetica Neue"/>
              </a:rPr>
              <a:t>, </a:t>
            </a:r>
            <a:r>
              <a:rPr lang="en-US" sz="2000" b="0" i="0" dirty="0" err="1">
                <a:solidFill>
                  <a:srgbClr val="000000"/>
                </a:solidFill>
                <a:effectLst/>
                <a:latin typeface="Helvetica Neue"/>
              </a:rPr>
              <a:t>Sherjil</a:t>
            </a:r>
            <a:r>
              <a:rPr lang="en-US" sz="2000" b="0" i="0" dirty="0">
                <a:solidFill>
                  <a:srgbClr val="000000"/>
                </a:solidFill>
                <a:effectLst/>
                <a:latin typeface="Helvetica Neue"/>
              </a:rPr>
              <a:t>; Courville, Aaron; Bengio, </a:t>
            </a:r>
            <a:r>
              <a:rPr lang="en-US" sz="2000" b="0" i="0" dirty="0" err="1">
                <a:solidFill>
                  <a:srgbClr val="000000"/>
                </a:solidFill>
                <a:effectLst/>
                <a:latin typeface="Helvetica Neue"/>
              </a:rPr>
              <a:t>Yoshua</a:t>
            </a:r>
            <a:r>
              <a:rPr lang="en-US" sz="2000" b="0" i="0" dirty="0">
                <a:solidFill>
                  <a:srgbClr val="000000"/>
                </a:solidFill>
                <a:effectLst/>
                <a:latin typeface="Helvetica Neue"/>
              </a:rPr>
              <a:t> (2014). </a:t>
            </a:r>
            <a:r>
              <a:rPr lang="en-US" sz="2000" b="0" i="0" u="sng" dirty="0">
                <a:solidFill>
                  <a:srgbClr val="296EAA"/>
                </a:solidFill>
                <a:effectLst/>
                <a:latin typeface="Helvetica Neue"/>
                <a:hlinkClick r:id="rId3"/>
              </a:rPr>
              <a:t>Generative Adversarial Networks</a:t>
            </a:r>
            <a:r>
              <a:rPr lang="en-US" sz="2000" b="0" i="0" dirty="0">
                <a:solidFill>
                  <a:srgbClr val="000000"/>
                </a:solidFill>
                <a:effectLst/>
                <a:latin typeface="Helvetica Neue"/>
              </a:rPr>
              <a:t>. </a:t>
            </a:r>
            <a:r>
              <a:rPr lang="en-US" sz="2000" b="0" i="1" dirty="0">
                <a:solidFill>
                  <a:srgbClr val="000000"/>
                </a:solidFill>
                <a:effectLst/>
                <a:latin typeface="Helvetica Neue"/>
              </a:rPr>
              <a:t>Proceedings of the International Conference on Neural Information Processing Systems (NIPS 2014)</a:t>
            </a:r>
            <a:r>
              <a:rPr lang="en-US" sz="2000" b="0" i="0" dirty="0">
                <a:solidFill>
                  <a:srgbClr val="000000"/>
                </a:solidFill>
                <a:effectLst/>
                <a:latin typeface="Helvetica Neue"/>
              </a:rPr>
              <a:t>. pp. 2672–2680.</a:t>
            </a:r>
          </a:p>
          <a:p>
            <a:endParaRPr lang="en-US" dirty="0"/>
          </a:p>
        </p:txBody>
      </p:sp>
    </p:spTree>
    <p:extLst>
      <p:ext uri="{BB962C8B-B14F-4D97-AF65-F5344CB8AC3E}">
        <p14:creationId xmlns:p14="http://schemas.microsoft.com/office/powerpoint/2010/main" val="1870725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Concept</a:t>
            </a:r>
          </a:p>
        </p:txBody>
      </p:sp>
      <p:sp>
        <p:nvSpPr>
          <p:cNvPr id="3" name="Content Placeholder 2">
            <a:extLst>
              <a:ext uri="{FF2B5EF4-FFF2-40B4-BE49-F238E27FC236}">
                <a16:creationId xmlns:a16="http://schemas.microsoft.com/office/drawing/2014/main" id="{E9E37E66-02A7-4615-87F2-270C1AA18369}"/>
              </a:ext>
            </a:extLst>
          </p:cNvPr>
          <p:cNvSpPr>
            <a:spLocks noGrp="1"/>
          </p:cNvSpPr>
          <p:nvPr>
            <p:ph idx="1"/>
          </p:nvPr>
        </p:nvSpPr>
        <p:spPr/>
        <p:txBody>
          <a:bodyPr/>
          <a:lstStyle/>
          <a:p>
            <a:r>
              <a:rPr lang="en-US" dirty="0"/>
              <a:t>Two learning models compete to each other</a:t>
            </a:r>
          </a:p>
          <a:p>
            <a:endParaRPr lang="en-US" dirty="0"/>
          </a:p>
        </p:txBody>
      </p:sp>
      <p:pic>
        <p:nvPicPr>
          <p:cNvPr id="1026" name="Picture 2">
            <a:extLst>
              <a:ext uri="{FF2B5EF4-FFF2-40B4-BE49-F238E27FC236}">
                <a16:creationId xmlns:a16="http://schemas.microsoft.com/office/drawing/2014/main" id="{0BFB7D09-EB3A-4B7F-A268-D282B2126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2465661"/>
            <a:ext cx="9220200" cy="402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7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Artist vs Critics</a:t>
            </a:r>
          </a:p>
        </p:txBody>
      </p:sp>
      <p:pic>
        <p:nvPicPr>
          <p:cNvPr id="2050" name="Picture 2">
            <a:extLst>
              <a:ext uri="{FF2B5EF4-FFF2-40B4-BE49-F238E27FC236}">
                <a16:creationId xmlns:a16="http://schemas.microsoft.com/office/drawing/2014/main" id="{9C8BBF4C-D19D-48C0-BB6F-BD731CCBBB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4" t="5985" r="4558" b="6583"/>
          <a:stretch/>
        </p:blipFill>
        <p:spPr bwMode="auto">
          <a:xfrm>
            <a:off x="1341850" y="1515323"/>
            <a:ext cx="9508299" cy="517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651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The Learning Process</a:t>
            </a:r>
          </a:p>
        </p:txBody>
      </p:sp>
      <p:pic>
        <p:nvPicPr>
          <p:cNvPr id="3074" name="Picture 2">
            <a:extLst>
              <a:ext uri="{FF2B5EF4-FFF2-40B4-BE49-F238E27FC236}">
                <a16:creationId xmlns:a16="http://schemas.microsoft.com/office/drawing/2014/main" id="{60A13507-D062-4580-9091-E15FFA5C8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928" y="1449433"/>
            <a:ext cx="8378144" cy="540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463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The Algorithm</a:t>
            </a:r>
          </a:p>
        </p:txBody>
      </p:sp>
      <p:pic>
        <p:nvPicPr>
          <p:cNvPr id="4" name="Picture 3">
            <a:extLst>
              <a:ext uri="{FF2B5EF4-FFF2-40B4-BE49-F238E27FC236}">
                <a16:creationId xmlns:a16="http://schemas.microsoft.com/office/drawing/2014/main" id="{B5F5501E-BD22-4DE4-9251-1E727BEAABAB}"/>
              </a:ext>
            </a:extLst>
          </p:cNvPr>
          <p:cNvPicPr>
            <a:picLocks noChangeAspect="1"/>
          </p:cNvPicPr>
          <p:nvPr/>
        </p:nvPicPr>
        <p:blipFill>
          <a:blip r:embed="rId2"/>
          <a:stretch>
            <a:fillRect/>
          </a:stretch>
        </p:blipFill>
        <p:spPr>
          <a:xfrm>
            <a:off x="2005138" y="1422958"/>
            <a:ext cx="8181723" cy="5250549"/>
          </a:xfrm>
          <a:prstGeom prst="rect">
            <a:avLst/>
          </a:prstGeom>
        </p:spPr>
      </p:pic>
    </p:spTree>
    <p:extLst>
      <p:ext uri="{BB962C8B-B14F-4D97-AF65-F5344CB8AC3E}">
        <p14:creationId xmlns:p14="http://schemas.microsoft.com/office/powerpoint/2010/main" val="1361933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Generated Examples</a:t>
            </a:r>
          </a:p>
        </p:txBody>
      </p:sp>
      <p:pic>
        <p:nvPicPr>
          <p:cNvPr id="5" name="Picture 4">
            <a:extLst>
              <a:ext uri="{FF2B5EF4-FFF2-40B4-BE49-F238E27FC236}">
                <a16:creationId xmlns:a16="http://schemas.microsoft.com/office/drawing/2014/main" id="{A289D6B2-15CC-4F75-8DEE-7B9C83F1C0EA}"/>
              </a:ext>
            </a:extLst>
          </p:cNvPr>
          <p:cNvPicPr>
            <a:picLocks noChangeAspect="1"/>
          </p:cNvPicPr>
          <p:nvPr/>
        </p:nvPicPr>
        <p:blipFill>
          <a:blip r:embed="rId2"/>
          <a:stretch>
            <a:fillRect/>
          </a:stretch>
        </p:blipFill>
        <p:spPr>
          <a:xfrm>
            <a:off x="1256990" y="1534729"/>
            <a:ext cx="7165280" cy="5219683"/>
          </a:xfrm>
          <a:prstGeom prst="rect">
            <a:avLst/>
          </a:prstGeom>
        </p:spPr>
      </p:pic>
      <p:sp>
        <p:nvSpPr>
          <p:cNvPr id="7" name="TextBox 6">
            <a:extLst>
              <a:ext uri="{FF2B5EF4-FFF2-40B4-BE49-F238E27FC236}">
                <a16:creationId xmlns:a16="http://schemas.microsoft.com/office/drawing/2014/main" id="{A0866FB2-D55A-43EE-A818-5E4139C1E795}"/>
              </a:ext>
            </a:extLst>
          </p:cNvPr>
          <p:cNvSpPr txBox="1"/>
          <p:nvPr/>
        </p:nvSpPr>
        <p:spPr>
          <a:xfrm>
            <a:off x="8728220" y="1534729"/>
            <a:ext cx="2319630" cy="2862322"/>
          </a:xfrm>
          <a:prstGeom prst="rect">
            <a:avLst/>
          </a:prstGeom>
          <a:noFill/>
        </p:spPr>
        <p:txBody>
          <a:bodyPr wrap="square">
            <a:spAutoFit/>
          </a:bodyPr>
          <a:lstStyle/>
          <a:p>
            <a:pPr algn="l"/>
            <a:r>
              <a:rPr lang="en-US" sz="2000" b="0" i="0" u="none" strike="noStrike" baseline="0" dirty="0">
                <a:latin typeface="NimbusRomNo9L-Regu"/>
              </a:rPr>
              <a:t>Rightmost column shows the nearest training example of</a:t>
            </a:r>
          </a:p>
          <a:p>
            <a:pPr algn="l"/>
            <a:r>
              <a:rPr lang="en-US" sz="2000" b="0" i="0" u="none" strike="noStrike" baseline="0" dirty="0">
                <a:latin typeface="NimbusRomNo9L-Regu"/>
              </a:rPr>
              <a:t>the neighboring sample, in order to demonstrate that the model has not memorized the training set.</a:t>
            </a:r>
            <a:endParaRPr lang="en-US" sz="2000" dirty="0"/>
          </a:p>
        </p:txBody>
      </p:sp>
    </p:spTree>
    <p:extLst>
      <p:ext uri="{BB962C8B-B14F-4D97-AF65-F5344CB8AC3E}">
        <p14:creationId xmlns:p14="http://schemas.microsoft.com/office/powerpoint/2010/main" val="3751299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in the Original Paper</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t>A clearly described algorithm and theorem</a:t>
            </a:r>
          </a:p>
          <a:p>
            <a:r>
              <a:rPr lang="en-US" dirty="0"/>
              <a:t>A derivation of (theoretical) global optimality</a:t>
            </a:r>
          </a:p>
          <a:p>
            <a:r>
              <a:rPr lang="en-US" dirty="0"/>
              <a:t>A proof of convergence of the algorithm</a:t>
            </a:r>
          </a:p>
          <a:p>
            <a:r>
              <a:rPr lang="en-US" dirty="0"/>
              <a:t>Well designed experiments</a:t>
            </a:r>
          </a:p>
          <a:p>
            <a:r>
              <a:rPr lang="en-US" dirty="0"/>
              <a:t>Comparison with other generative models</a:t>
            </a:r>
          </a:p>
        </p:txBody>
      </p:sp>
      <p:sp>
        <p:nvSpPr>
          <p:cNvPr id="8" name="TextBox 7">
            <a:extLst>
              <a:ext uri="{FF2B5EF4-FFF2-40B4-BE49-F238E27FC236}">
                <a16:creationId xmlns:a16="http://schemas.microsoft.com/office/drawing/2014/main" id="{F56D8078-8B90-49E2-95FB-3407A930AFAF}"/>
              </a:ext>
            </a:extLst>
          </p:cNvPr>
          <p:cNvSpPr txBox="1"/>
          <p:nvPr/>
        </p:nvSpPr>
        <p:spPr>
          <a:xfrm>
            <a:off x="890913" y="5438299"/>
            <a:ext cx="10410173" cy="738664"/>
          </a:xfrm>
          <a:prstGeom prst="rect">
            <a:avLst/>
          </a:prstGeom>
          <a:noFill/>
        </p:spPr>
        <p:txBody>
          <a:bodyPr wrap="square">
            <a:spAutoFit/>
          </a:bodyPr>
          <a:lstStyle/>
          <a:p>
            <a:r>
              <a:rPr lang="en-US" sz="1400" b="0" i="0" dirty="0">
                <a:solidFill>
                  <a:srgbClr val="000000"/>
                </a:solidFill>
                <a:effectLst/>
                <a:latin typeface="Helvetica Neue"/>
              </a:rPr>
              <a:t>Goodfellow, Ian; </a:t>
            </a:r>
            <a:r>
              <a:rPr lang="en-US" sz="1400" b="0" i="0" dirty="0" err="1">
                <a:solidFill>
                  <a:srgbClr val="000000"/>
                </a:solidFill>
                <a:effectLst/>
                <a:latin typeface="Helvetica Neue"/>
              </a:rPr>
              <a:t>Pouget</a:t>
            </a:r>
            <a:r>
              <a:rPr lang="en-US" sz="1400" b="0" i="0" dirty="0">
                <a:solidFill>
                  <a:srgbClr val="000000"/>
                </a:solidFill>
                <a:effectLst/>
                <a:latin typeface="Helvetica Neue"/>
              </a:rPr>
              <a:t>-Abadie, Jean; Mirza, Mehdi; Xu, Bing; </a:t>
            </a:r>
            <a:r>
              <a:rPr lang="en-US" sz="1400" b="0" i="0" dirty="0" err="1">
                <a:solidFill>
                  <a:srgbClr val="000000"/>
                </a:solidFill>
                <a:effectLst/>
                <a:latin typeface="Helvetica Neue"/>
              </a:rPr>
              <a:t>Warde</a:t>
            </a:r>
            <a:r>
              <a:rPr lang="en-US" sz="1400" b="0" i="0" dirty="0">
                <a:solidFill>
                  <a:srgbClr val="000000"/>
                </a:solidFill>
                <a:effectLst/>
                <a:latin typeface="Helvetica Neue"/>
              </a:rPr>
              <a:t>-Farley, David; </a:t>
            </a:r>
            <a:r>
              <a:rPr lang="en-US" sz="1400" b="0" i="0" dirty="0" err="1">
                <a:solidFill>
                  <a:srgbClr val="000000"/>
                </a:solidFill>
                <a:effectLst/>
                <a:latin typeface="Helvetica Neue"/>
              </a:rPr>
              <a:t>Ozair</a:t>
            </a:r>
            <a:r>
              <a:rPr lang="en-US" sz="1400" b="0" i="0" dirty="0">
                <a:solidFill>
                  <a:srgbClr val="000000"/>
                </a:solidFill>
                <a:effectLst/>
                <a:latin typeface="Helvetica Neue"/>
              </a:rPr>
              <a:t>, </a:t>
            </a:r>
            <a:r>
              <a:rPr lang="en-US" sz="1400" b="0" i="0" dirty="0" err="1">
                <a:solidFill>
                  <a:srgbClr val="000000"/>
                </a:solidFill>
                <a:effectLst/>
                <a:latin typeface="Helvetica Neue"/>
              </a:rPr>
              <a:t>Sherjil</a:t>
            </a:r>
            <a:r>
              <a:rPr lang="en-US" sz="1400" b="0" i="0" dirty="0">
                <a:solidFill>
                  <a:srgbClr val="000000"/>
                </a:solidFill>
                <a:effectLst/>
                <a:latin typeface="Helvetica Neue"/>
              </a:rPr>
              <a:t>; Courville, Aaron; Bengio, </a:t>
            </a:r>
            <a:r>
              <a:rPr lang="en-US" sz="1400" b="0" i="0" dirty="0" err="1">
                <a:solidFill>
                  <a:srgbClr val="000000"/>
                </a:solidFill>
                <a:effectLst/>
                <a:latin typeface="Helvetica Neue"/>
              </a:rPr>
              <a:t>Yoshua</a:t>
            </a:r>
            <a:r>
              <a:rPr lang="en-US" sz="1400" b="0" i="0" dirty="0">
                <a:solidFill>
                  <a:srgbClr val="000000"/>
                </a:solidFill>
                <a:effectLst/>
                <a:latin typeface="Helvetica Neue"/>
              </a:rPr>
              <a:t> (2014). </a:t>
            </a:r>
            <a:r>
              <a:rPr lang="en-US" sz="1400" b="0" i="0" u="sng" dirty="0">
                <a:solidFill>
                  <a:srgbClr val="296EAA"/>
                </a:solidFill>
                <a:effectLst/>
                <a:latin typeface="Helvetica Neue"/>
                <a:hlinkClick r:id="rId2"/>
              </a:rPr>
              <a:t>Generative Adversarial Networks</a:t>
            </a:r>
            <a:r>
              <a:rPr lang="en-US" sz="1400" b="0" i="0" dirty="0">
                <a:solidFill>
                  <a:srgbClr val="000000"/>
                </a:solidFill>
                <a:effectLst/>
                <a:latin typeface="Helvetica Neue"/>
              </a:rPr>
              <a:t>. </a:t>
            </a:r>
            <a:r>
              <a:rPr lang="en-US" sz="1400" b="0" i="1" dirty="0">
                <a:solidFill>
                  <a:srgbClr val="000000"/>
                </a:solidFill>
                <a:effectLst/>
                <a:latin typeface="Helvetica Neue"/>
              </a:rPr>
              <a:t>Proceedings of the International Conference on Neural Information Processing Systems (NIPS 2014)</a:t>
            </a:r>
            <a:r>
              <a:rPr lang="en-US" sz="1400" b="0" i="0" dirty="0">
                <a:solidFill>
                  <a:srgbClr val="000000"/>
                </a:solidFill>
                <a:effectLst/>
                <a:latin typeface="Helvetica Neue"/>
              </a:rPr>
              <a:t>. pp. 2672–2680.</a:t>
            </a:r>
          </a:p>
        </p:txBody>
      </p:sp>
    </p:spTree>
    <p:extLst>
      <p:ext uri="{BB962C8B-B14F-4D97-AF65-F5344CB8AC3E}">
        <p14:creationId xmlns:p14="http://schemas.microsoft.com/office/powerpoint/2010/main" val="1799773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TotalTime>
  <Words>1168</Words>
  <Application>Microsoft Office PowerPoint</Application>
  <PresentationFormat>Widescreen</PresentationFormat>
  <Paragraphs>116</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charter</vt:lpstr>
      <vt:lpstr>Helvetica Neue</vt:lpstr>
      <vt:lpstr>Lucida Grande</vt:lpstr>
      <vt:lpstr>NimbusRomNo9L-Regu</vt:lpstr>
      <vt:lpstr>sohne</vt:lpstr>
      <vt:lpstr>Arial</vt:lpstr>
      <vt:lpstr>Calibri</vt:lpstr>
      <vt:lpstr>Calibri Light</vt:lpstr>
      <vt:lpstr>Office Theme</vt:lpstr>
      <vt:lpstr>GAN and Generative Models</vt:lpstr>
      <vt:lpstr>Outline</vt:lpstr>
      <vt:lpstr>Generative Adversarial Networks</vt:lpstr>
      <vt:lpstr>GAN: Concept</vt:lpstr>
      <vt:lpstr>GAN: Artist vs Critics</vt:lpstr>
      <vt:lpstr>GAN: The Learning Process</vt:lpstr>
      <vt:lpstr>GAN: The Algorithm</vt:lpstr>
      <vt:lpstr>GAN: Generated Examples</vt:lpstr>
      <vt:lpstr>GAN: in the Original Paper</vt:lpstr>
      <vt:lpstr>GAN: Representation Learning</vt:lpstr>
      <vt:lpstr>GAN: Representation Learning</vt:lpstr>
      <vt:lpstr>GAN: Representation Learning</vt:lpstr>
      <vt:lpstr>GAN: Other Applications</vt:lpstr>
      <vt:lpstr>GAN: Other Applications</vt:lpstr>
      <vt:lpstr>GAN: Other Applications</vt:lpstr>
      <vt:lpstr>GAN: Other Applications</vt:lpstr>
      <vt:lpstr>GAN: Other Applications</vt:lpstr>
      <vt:lpstr>GAN: Other Applications</vt:lpstr>
      <vt:lpstr>GAN: Other Applications</vt:lpstr>
      <vt:lpstr>GAN: Other Applications</vt:lpstr>
      <vt:lpstr>Model Competition: Multiagent System</vt:lpstr>
      <vt:lpstr>Generative vs. Discriminative Models</vt:lpstr>
      <vt:lpstr>Generative Models</vt:lpstr>
      <vt:lpstr>Discriminative Models</vt:lpstr>
      <vt:lpstr>Back to Representation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 and Generative Models</dc:title>
  <dc:creator>Ting-Shuo Yo</dc:creator>
  <cp:lastModifiedBy>Ting-Shuo Yo</cp:lastModifiedBy>
  <cp:revision>32</cp:revision>
  <dcterms:created xsi:type="dcterms:W3CDTF">2020-12-14T07:55:40Z</dcterms:created>
  <dcterms:modified xsi:type="dcterms:W3CDTF">2020-12-16T09:43:08Z</dcterms:modified>
</cp:coreProperties>
</file>